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263" r:id="rId5"/>
    <p:sldId id="264" r:id="rId6"/>
    <p:sldId id="265" r:id="rId7"/>
    <p:sldId id="266" r:id="rId8"/>
    <p:sldId id="267" r:id="rId9"/>
    <p:sldId id="268" r:id="rId10"/>
    <p:sldId id="261" r:id="rId11"/>
    <p:sldId id="269" r:id="rId12"/>
    <p:sldId id="271" r:id="rId13"/>
    <p:sldId id="272" r:id="rId14"/>
    <p:sldId id="273" r:id="rId15"/>
    <p:sldId id="257" r:id="rId16"/>
    <p:sldId id="258" r:id="rId17"/>
    <p:sldId id="259" r:id="rId18"/>
    <p:sldId id="260"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9" autoAdjust="0"/>
    <p:restoredTop sz="94660"/>
  </p:normalViewPr>
  <p:slideViewPr>
    <p:cSldViewPr snapToGrid="0">
      <p:cViewPr varScale="1">
        <p:scale>
          <a:sx n="95" d="100"/>
          <a:sy n="95" d="100"/>
        </p:scale>
        <p:origin x="5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E85E2092-1448-4703-B40D-6DA73B00B810}" type="datetimeFigureOut">
              <a:rPr lang="fr-FR" smtClean="0"/>
              <a:t>22/02/2023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290719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85E2092-1448-4703-B40D-6DA73B00B810}" type="datetimeFigureOut">
              <a:rPr lang="fr-FR" smtClean="0"/>
              <a:t>22/02/2023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965003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85E2092-1448-4703-B40D-6DA73B00B810}" type="datetimeFigureOut">
              <a:rPr lang="fr-FR" smtClean="0"/>
              <a:t>22/02/2023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338164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85E2092-1448-4703-B40D-6DA73B00B810}" type="datetimeFigureOut">
              <a:rPr lang="fr-FR" smtClean="0"/>
              <a:t>22/02/2023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1247820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E85E2092-1448-4703-B40D-6DA73B00B810}" type="datetimeFigureOut">
              <a:rPr lang="fr-FR" smtClean="0"/>
              <a:t>22/02/2023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2867220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E85E2092-1448-4703-B40D-6DA73B00B810}" type="datetimeFigureOut">
              <a:rPr lang="fr-FR" smtClean="0"/>
              <a:t>22/02/2023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3986599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E85E2092-1448-4703-B40D-6DA73B00B810}" type="datetimeFigureOut">
              <a:rPr lang="fr-FR" smtClean="0"/>
              <a:t>22/02/2023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290522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E85E2092-1448-4703-B40D-6DA73B00B810}" type="datetimeFigureOut">
              <a:rPr lang="fr-FR" smtClean="0"/>
              <a:t>22/02/2023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2317815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85E2092-1448-4703-B40D-6DA73B00B810}" type="datetimeFigureOut">
              <a:rPr lang="fr-FR" smtClean="0"/>
              <a:t>22/02/2023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2135506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5E2092-1448-4703-B40D-6DA73B00B810}" type="datetimeFigureOut">
              <a:rPr lang="fr-FR" smtClean="0"/>
              <a:t>22/02/2023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3929001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5E2092-1448-4703-B40D-6DA73B00B810}" type="datetimeFigureOut">
              <a:rPr lang="fr-FR" smtClean="0"/>
              <a:t>22/02/2023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4163780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E2092-1448-4703-B40D-6DA73B00B810}" type="datetimeFigureOut">
              <a:rPr lang="fr-FR" smtClean="0"/>
              <a:t>22/02/2023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333417-D0E8-4833-8DA2-005A4AFFB45B}" type="slidenum">
              <a:rPr lang="fr-FR" smtClean="0"/>
              <a:t>‹N°›</a:t>
            </a:fld>
            <a:endParaRPr lang="fr-FR"/>
          </a:p>
        </p:txBody>
      </p:sp>
    </p:spTree>
    <p:extLst>
      <p:ext uri="{BB962C8B-B14F-4D97-AF65-F5344CB8AC3E}">
        <p14:creationId xmlns:p14="http://schemas.microsoft.com/office/powerpoint/2010/main" val="227688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aart.online.fr/caspar_david_friedrich.ht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www.pariszigzag.fr/secret/histoire-insolite-paris/verlaine-et-rimbaud-5-anecdotes-sur-leur-passion-amoureuse"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XIX</a:t>
            </a:r>
          </a:p>
        </p:txBody>
      </p:sp>
      <p:sp>
        <p:nvSpPr>
          <p:cNvPr id="3" name="Sous-titre 2"/>
          <p:cNvSpPr>
            <a:spLocks noGrp="1"/>
          </p:cNvSpPr>
          <p:nvPr>
            <p:ph type="subTitle" idx="1"/>
          </p:nvPr>
        </p:nvSpPr>
        <p:spPr/>
        <p:txBody>
          <a:bodyPr/>
          <a:lstStyle/>
          <a:p>
            <a:r>
              <a:rPr lang="fr-FR"/>
              <a:t>Le XIX</a:t>
            </a:r>
            <a:r>
              <a:rPr lang="fr-FR" baseline="30000"/>
              <a:t>ème</a:t>
            </a:r>
            <a:r>
              <a:rPr lang="fr-FR"/>
              <a:t> Siècle Littéraire</a:t>
            </a:r>
          </a:p>
        </p:txBody>
      </p:sp>
    </p:spTree>
    <p:extLst>
      <p:ext uri="{BB962C8B-B14F-4D97-AF65-F5344CB8AC3E}">
        <p14:creationId xmlns:p14="http://schemas.microsoft.com/office/powerpoint/2010/main" val="1561506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Victor Hugo</a:t>
            </a:r>
          </a:p>
        </p:txBody>
      </p:sp>
      <p:pic>
        <p:nvPicPr>
          <p:cNvPr id="3" name="Image 2"/>
          <p:cNvPicPr>
            <a:picLocks noChangeAspect="1"/>
          </p:cNvPicPr>
          <p:nvPr/>
        </p:nvPicPr>
        <p:blipFill>
          <a:blip r:embed="rId2"/>
          <a:stretch>
            <a:fillRect/>
          </a:stretch>
        </p:blipFill>
        <p:spPr>
          <a:xfrm>
            <a:off x="6614556" y="1"/>
            <a:ext cx="5577444" cy="6858052"/>
          </a:xfrm>
          <a:prstGeom prst="rect">
            <a:avLst/>
          </a:prstGeom>
        </p:spPr>
      </p:pic>
    </p:spTree>
    <p:extLst>
      <p:ext uri="{BB962C8B-B14F-4D97-AF65-F5344CB8AC3E}">
        <p14:creationId xmlns:p14="http://schemas.microsoft.com/office/powerpoint/2010/main" val="260131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6511636" y="-1"/>
            <a:ext cx="5680364" cy="6858001"/>
          </a:xfrm>
          <a:prstGeom prst="rect">
            <a:avLst/>
          </a:prstGeom>
        </p:spPr>
      </p:pic>
      <p:pic>
        <p:nvPicPr>
          <p:cNvPr id="4" name="Image 3"/>
          <p:cNvPicPr>
            <a:picLocks noChangeAspect="1"/>
          </p:cNvPicPr>
          <p:nvPr/>
        </p:nvPicPr>
        <p:blipFill>
          <a:blip r:embed="rId3"/>
          <a:stretch>
            <a:fillRect/>
          </a:stretch>
        </p:blipFill>
        <p:spPr>
          <a:xfrm>
            <a:off x="2461052" y="855177"/>
            <a:ext cx="4231573" cy="5620685"/>
          </a:xfrm>
          <a:prstGeom prst="rect">
            <a:avLst/>
          </a:prstGeom>
        </p:spPr>
      </p:pic>
      <p:pic>
        <p:nvPicPr>
          <p:cNvPr id="3" name="Image 2"/>
          <p:cNvPicPr>
            <a:picLocks noChangeAspect="1"/>
          </p:cNvPicPr>
          <p:nvPr/>
        </p:nvPicPr>
        <p:blipFill>
          <a:blip r:embed="rId4"/>
          <a:stretch>
            <a:fillRect/>
          </a:stretch>
        </p:blipFill>
        <p:spPr>
          <a:xfrm>
            <a:off x="0" y="1768436"/>
            <a:ext cx="2689408" cy="3794166"/>
          </a:xfrm>
          <a:prstGeom prst="rect">
            <a:avLst/>
          </a:prstGeom>
        </p:spPr>
      </p:pic>
    </p:spTree>
    <p:extLst>
      <p:ext uri="{BB962C8B-B14F-4D97-AF65-F5344CB8AC3E}">
        <p14:creationId xmlns:p14="http://schemas.microsoft.com/office/powerpoint/2010/main" val="2490951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E46FEE-157C-12DF-9522-7BF4B5E7FC1F}"/>
              </a:ext>
            </a:extLst>
          </p:cNvPr>
          <p:cNvSpPr>
            <a:spLocks noGrp="1"/>
          </p:cNvSpPr>
          <p:nvPr>
            <p:ph type="title"/>
          </p:nvPr>
        </p:nvSpPr>
        <p:spPr/>
        <p:txBody>
          <a:bodyPr/>
          <a:lstStyle/>
          <a:p>
            <a:r>
              <a:rPr lang="fr-FR"/>
              <a:t>Mouvements artistiques au XIX</a:t>
            </a:r>
            <a:r>
              <a:rPr lang="fr-FR" baseline="30000"/>
              <a:t>ème</a:t>
            </a:r>
            <a:r>
              <a:rPr lang="fr-FR"/>
              <a:t> siècle</a:t>
            </a:r>
          </a:p>
        </p:txBody>
      </p:sp>
      <p:sp>
        <p:nvSpPr>
          <p:cNvPr id="3" name="Espace réservé du contenu 2">
            <a:extLst>
              <a:ext uri="{FF2B5EF4-FFF2-40B4-BE49-F238E27FC236}">
                <a16:creationId xmlns:a16="http://schemas.microsoft.com/office/drawing/2014/main" id="{FC51B8BF-30DD-2E6E-15EF-B648BAB90E97}"/>
              </a:ext>
            </a:extLst>
          </p:cNvPr>
          <p:cNvSpPr>
            <a:spLocks noGrp="1"/>
          </p:cNvSpPr>
          <p:nvPr>
            <p:ph idx="1"/>
          </p:nvPr>
        </p:nvSpPr>
        <p:spPr/>
        <p:txBody>
          <a:bodyPr>
            <a:normAutofit fontScale="70000" lnSpcReduction="20000"/>
          </a:bodyPr>
          <a:lstStyle/>
          <a:p>
            <a:r>
              <a:rPr lang="fr-FR"/>
              <a:t>L’Académisme : David, Sacre de Napoléon, Marat assassiné</a:t>
            </a:r>
          </a:p>
          <a:p>
            <a:r>
              <a:rPr lang="fr-FR"/>
              <a:t>Le néo-classique : Ingres, La Grande Odalisque</a:t>
            </a:r>
          </a:p>
          <a:p>
            <a:r>
              <a:rPr lang="fr-FR"/>
              <a:t>Le romantisme : </a:t>
            </a:r>
          </a:p>
          <a:p>
            <a:pPr lvl="1"/>
            <a:r>
              <a:rPr lang="fr-FR"/>
              <a:t>Géricault : Le Radeau de la Méduse (1817)</a:t>
            </a:r>
          </a:p>
          <a:p>
            <a:pPr lvl="1"/>
            <a:r>
              <a:rPr lang="fr-FR"/>
              <a:t>Caspard David Friedrich :  Le voyageur au-dessus de la mer de nuages (1818)</a:t>
            </a:r>
          </a:p>
          <a:p>
            <a:pPr lvl="1"/>
            <a:r>
              <a:rPr lang="fr-FR"/>
              <a:t>Eugène Delacroix : La Mort de Sarnanapale (1827)</a:t>
            </a:r>
          </a:p>
          <a:p>
            <a:r>
              <a:rPr lang="fr-FR"/>
              <a:t>Le réalisme : Camille Corot, Eugène Fromentin, J-F Millet, Gustave Courbet</a:t>
            </a:r>
          </a:p>
          <a:p>
            <a:r>
              <a:rPr lang="fr-FR"/>
              <a:t>Les femmes et la peinture :</a:t>
            </a:r>
          </a:p>
          <a:p>
            <a:pPr lvl="1"/>
            <a:r>
              <a:rPr lang="fr-FR"/>
              <a:t>romantique (Charpentier, Vigée-Lebrun)</a:t>
            </a:r>
          </a:p>
          <a:p>
            <a:pPr lvl="1"/>
            <a:r>
              <a:rPr lang="fr-FR"/>
              <a:t>réaliste (Berthe Morisot, Eva Gonzalès, Marie Cassat, Marie G Benoist (1800))</a:t>
            </a:r>
          </a:p>
          <a:p>
            <a:r>
              <a:rPr lang="fr-FR"/>
              <a:t>La modernité : </a:t>
            </a:r>
          </a:p>
          <a:p>
            <a:pPr lvl="1"/>
            <a:r>
              <a:rPr lang="fr-FR"/>
              <a:t>Degas : Deux danseuses bleues</a:t>
            </a:r>
          </a:p>
          <a:p>
            <a:pPr lvl="1"/>
            <a:r>
              <a:rPr lang="fr-FR"/>
              <a:t>Daumier : Crispin et Scapin</a:t>
            </a:r>
          </a:p>
          <a:p>
            <a:pPr lvl="1"/>
            <a:r>
              <a:rPr lang="fr-FR"/>
              <a:t>Manet : Olympia, Le déjeuner sur l’herbe</a:t>
            </a:r>
          </a:p>
          <a:p>
            <a:r>
              <a:rPr lang="fr-FR"/>
              <a:t>La photographie</a:t>
            </a:r>
          </a:p>
          <a:p>
            <a:pPr lvl="1"/>
            <a:endParaRPr lang="fr-FR"/>
          </a:p>
        </p:txBody>
      </p:sp>
    </p:spTree>
    <p:extLst>
      <p:ext uri="{BB962C8B-B14F-4D97-AF65-F5344CB8AC3E}">
        <p14:creationId xmlns:p14="http://schemas.microsoft.com/office/powerpoint/2010/main" val="2640914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F8EF5F-7DB9-5322-FAA0-8F4D34F4418C}"/>
              </a:ext>
            </a:extLst>
          </p:cNvPr>
          <p:cNvSpPr>
            <a:spLocks noGrp="1"/>
          </p:cNvSpPr>
          <p:nvPr>
            <p:ph type="title"/>
          </p:nvPr>
        </p:nvSpPr>
        <p:spPr/>
        <p:txBody>
          <a:bodyPr/>
          <a:lstStyle/>
          <a:p>
            <a:r>
              <a:rPr lang="fr-FR"/>
              <a:t>Mouvements picturaux au XIX</a:t>
            </a:r>
            <a:r>
              <a:rPr lang="fr-FR" baseline="30000"/>
              <a:t>ème</a:t>
            </a:r>
            <a:r>
              <a:rPr lang="fr-FR"/>
              <a:t> siècle</a:t>
            </a:r>
          </a:p>
        </p:txBody>
      </p:sp>
      <p:sp>
        <p:nvSpPr>
          <p:cNvPr id="3" name="Espace réservé du contenu 2">
            <a:extLst>
              <a:ext uri="{FF2B5EF4-FFF2-40B4-BE49-F238E27FC236}">
                <a16:creationId xmlns:a16="http://schemas.microsoft.com/office/drawing/2014/main" id="{61879A48-3A07-0972-BB86-D4A0E3B312D1}"/>
              </a:ext>
            </a:extLst>
          </p:cNvPr>
          <p:cNvSpPr>
            <a:spLocks noGrp="1"/>
          </p:cNvSpPr>
          <p:nvPr>
            <p:ph idx="1"/>
          </p:nvPr>
        </p:nvSpPr>
        <p:spPr/>
        <p:txBody>
          <a:bodyPr>
            <a:normAutofit fontScale="77500" lnSpcReduction="20000"/>
          </a:bodyPr>
          <a:lstStyle/>
          <a:p>
            <a:r>
              <a:rPr lang="fr-FR"/>
              <a:t>Le symbolisme</a:t>
            </a:r>
          </a:p>
          <a:p>
            <a:r>
              <a:rPr lang="fr-FR"/>
              <a:t>L’impressionnisme</a:t>
            </a:r>
          </a:p>
          <a:p>
            <a:pPr lvl="1"/>
            <a:r>
              <a:rPr lang="fr-FR"/>
              <a:t>William Turner, 1844, Pluie, vapeur et vitesse</a:t>
            </a:r>
          </a:p>
          <a:p>
            <a:pPr lvl="1"/>
            <a:r>
              <a:rPr lang="fr-FR"/>
              <a:t>Eugène Boudin, 1869, Plage à Trouville</a:t>
            </a:r>
          </a:p>
          <a:p>
            <a:pPr lvl="1"/>
            <a:r>
              <a:rPr lang="fr-FR"/>
              <a:t>Claude Monet, 1874, Impression soleil levant</a:t>
            </a:r>
          </a:p>
          <a:p>
            <a:pPr lvl="1"/>
            <a:r>
              <a:rPr lang="fr-FR"/>
              <a:t>Pissaro</a:t>
            </a:r>
          </a:p>
          <a:p>
            <a:pPr lvl="1"/>
            <a:r>
              <a:rPr lang="fr-FR"/>
              <a:t>Sysley</a:t>
            </a:r>
          </a:p>
          <a:p>
            <a:pPr lvl="1"/>
            <a:r>
              <a:rPr lang="fr-FR"/>
              <a:t>Renoir</a:t>
            </a:r>
          </a:p>
          <a:p>
            <a:r>
              <a:rPr lang="fr-FR"/>
              <a:t>(Nabis et )pointillistes</a:t>
            </a:r>
          </a:p>
          <a:p>
            <a:pPr lvl="1"/>
            <a:r>
              <a:rPr lang="fr-FR"/>
              <a:t>Seurat</a:t>
            </a:r>
          </a:p>
          <a:p>
            <a:pPr lvl="1"/>
            <a:r>
              <a:rPr lang="fr-FR"/>
              <a:t>Signac</a:t>
            </a:r>
          </a:p>
          <a:p>
            <a:r>
              <a:rPr lang="fr-FR"/>
              <a:t>Paul Gauguin, Vincent Van Gogh, Paul Cézanne</a:t>
            </a:r>
          </a:p>
          <a:p>
            <a:r>
              <a:rPr lang="fr-FR"/>
              <a:t>Les décadents : Mucha, Toulouse-Lautrec</a:t>
            </a:r>
          </a:p>
          <a:p>
            <a:r>
              <a:rPr lang="fr-FR"/>
              <a:t>L’Art nouveau (Modern style)</a:t>
            </a:r>
          </a:p>
          <a:p>
            <a:pPr lvl="1"/>
            <a:endParaRPr lang="fr-FR"/>
          </a:p>
        </p:txBody>
      </p:sp>
    </p:spTree>
    <p:extLst>
      <p:ext uri="{BB962C8B-B14F-4D97-AF65-F5344CB8AC3E}">
        <p14:creationId xmlns:p14="http://schemas.microsoft.com/office/powerpoint/2010/main" val="2256818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4">
            <a:extLst>
              <a:ext uri="{FF2B5EF4-FFF2-40B4-BE49-F238E27FC236}">
                <a16:creationId xmlns:a16="http://schemas.microsoft.com/office/drawing/2014/main" id="{45FDA286-A31B-C169-6A48-EC29FCE26C5B}"/>
              </a:ext>
            </a:extLst>
          </p:cNvPr>
          <p:cNvGraphicFramePr>
            <a:graphicFrameLocks noGrp="1"/>
          </p:cNvGraphicFramePr>
          <p:nvPr>
            <p:extLst>
              <p:ext uri="{D42A27DB-BD31-4B8C-83A1-F6EECF244321}">
                <p14:modId xmlns:p14="http://schemas.microsoft.com/office/powerpoint/2010/main" val="946805501"/>
              </p:ext>
            </p:extLst>
          </p:nvPr>
        </p:nvGraphicFramePr>
        <p:xfrm>
          <a:off x="606669" y="334107"/>
          <a:ext cx="7807569" cy="6281745"/>
        </p:xfrm>
        <a:graphic>
          <a:graphicData uri="http://schemas.openxmlformats.org/drawingml/2006/table">
            <a:tbl>
              <a:tblPr firstRow="1" bandRow="1">
                <a:tableStyleId>{5C22544A-7EE6-4342-B048-85BDC9FD1C3A}</a:tableStyleId>
              </a:tblPr>
              <a:tblGrid>
                <a:gridCol w="1893888">
                  <a:extLst>
                    <a:ext uri="{9D8B030D-6E8A-4147-A177-3AD203B41FA5}">
                      <a16:colId xmlns:a16="http://schemas.microsoft.com/office/drawing/2014/main" val="3894612082"/>
                    </a:ext>
                  </a:extLst>
                </a:gridCol>
                <a:gridCol w="911212">
                  <a:extLst>
                    <a:ext uri="{9D8B030D-6E8A-4147-A177-3AD203B41FA5}">
                      <a16:colId xmlns:a16="http://schemas.microsoft.com/office/drawing/2014/main" val="601672217"/>
                    </a:ext>
                  </a:extLst>
                </a:gridCol>
                <a:gridCol w="884410">
                  <a:extLst>
                    <a:ext uri="{9D8B030D-6E8A-4147-A177-3AD203B41FA5}">
                      <a16:colId xmlns:a16="http://schemas.microsoft.com/office/drawing/2014/main" val="2955776248"/>
                    </a:ext>
                  </a:extLst>
                </a:gridCol>
                <a:gridCol w="1331083">
                  <a:extLst>
                    <a:ext uri="{9D8B030D-6E8A-4147-A177-3AD203B41FA5}">
                      <a16:colId xmlns:a16="http://schemas.microsoft.com/office/drawing/2014/main" val="3158706103"/>
                    </a:ext>
                  </a:extLst>
                </a:gridCol>
                <a:gridCol w="1687938">
                  <a:extLst>
                    <a:ext uri="{9D8B030D-6E8A-4147-A177-3AD203B41FA5}">
                      <a16:colId xmlns:a16="http://schemas.microsoft.com/office/drawing/2014/main" val="3605823015"/>
                    </a:ext>
                  </a:extLst>
                </a:gridCol>
                <a:gridCol w="1099038">
                  <a:extLst>
                    <a:ext uri="{9D8B030D-6E8A-4147-A177-3AD203B41FA5}">
                      <a16:colId xmlns:a16="http://schemas.microsoft.com/office/drawing/2014/main" val="1693729398"/>
                    </a:ext>
                  </a:extLst>
                </a:gridCol>
              </a:tblGrid>
              <a:tr h="627252">
                <a:tc>
                  <a:txBody>
                    <a:bodyPr/>
                    <a:lstStyle/>
                    <a:p>
                      <a:pPr algn="ctr"/>
                      <a:r>
                        <a:rPr lang="fr-FR"/>
                        <a:t>Peintre</a:t>
                      </a:r>
                    </a:p>
                  </a:txBody>
                  <a:tcPr anchor="ctr"/>
                </a:tc>
                <a:tc>
                  <a:txBody>
                    <a:bodyPr/>
                    <a:lstStyle/>
                    <a:p>
                      <a:pPr algn="ctr"/>
                      <a:r>
                        <a:rPr lang="fr-FR"/>
                        <a:t>naiss</a:t>
                      </a:r>
                    </a:p>
                  </a:txBody>
                  <a:tcPr anchor="ctr"/>
                </a:tc>
                <a:tc>
                  <a:txBody>
                    <a:bodyPr/>
                    <a:lstStyle/>
                    <a:p>
                      <a:pPr algn="ctr"/>
                      <a:r>
                        <a:rPr lang="fr-FR"/>
                        <a:t>décès</a:t>
                      </a:r>
                    </a:p>
                  </a:txBody>
                  <a:tcPr anchor="ctr"/>
                </a:tc>
                <a:tc>
                  <a:txBody>
                    <a:bodyPr/>
                    <a:lstStyle/>
                    <a:p>
                      <a:pPr algn="ctr"/>
                      <a:r>
                        <a:rPr lang="fr-FR"/>
                        <a:t>Nationalité</a:t>
                      </a:r>
                    </a:p>
                  </a:txBody>
                  <a:tcPr anchor="ctr"/>
                </a:tc>
                <a:tc>
                  <a:txBody>
                    <a:bodyPr/>
                    <a:lstStyle/>
                    <a:p>
                      <a:pPr algn="ctr"/>
                      <a:r>
                        <a:rPr lang="fr-FR"/>
                        <a:t>Peinture célèbre</a:t>
                      </a:r>
                    </a:p>
                  </a:txBody>
                  <a:tcPr anchor="ctr"/>
                </a:tc>
                <a:tc>
                  <a:txBody>
                    <a:bodyPr/>
                    <a:lstStyle/>
                    <a:p>
                      <a:pPr algn="ctr"/>
                      <a:r>
                        <a:rPr lang="fr-FR"/>
                        <a:t>Date</a:t>
                      </a:r>
                    </a:p>
                  </a:txBody>
                  <a:tcPr anchor="ctr"/>
                </a:tc>
                <a:extLst>
                  <a:ext uri="{0D108BD9-81ED-4DB2-BD59-A6C34878D82A}">
                    <a16:rowId xmlns:a16="http://schemas.microsoft.com/office/drawing/2014/main" val="1952941485"/>
                  </a:ext>
                </a:extLst>
              </a:tr>
              <a:tr h="1128333">
                <a:tc>
                  <a:txBody>
                    <a:bodyPr/>
                    <a:lstStyle/>
                    <a:p>
                      <a:pPr algn="ctr"/>
                      <a:r>
                        <a:rPr lang="fr-FR"/>
                        <a:t>Gustave </a:t>
                      </a:r>
                      <a:r>
                        <a:rPr lang="fr-FR" b="1"/>
                        <a:t>Moreau</a:t>
                      </a:r>
                    </a:p>
                  </a:txBody>
                  <a:tcPr anchor="ctr"/>
                </a:tc>
                <a:tc>
                  <a:txBody>
                    <a:bodyPr/>
                    <a:lstStyle/>
                    <a:p>
                      <a:pPr algn="ctr"/>
                      <a:r>
                        <a:rPr lang="fr-FR"/>
                        <a:t>1826</a:t>
                      </a:r>
                    </a:p>
                  </a:txBody>
                  <a:tcPr anchor="ctr"/>
                </a:tc>
                <a:tc>
                  <a:txBody>
                    <a:bodyPr/>
                    <a:lstStyle/>
                    <a:p>
                      <a:pPr algn="ctr"/>
                      <a:r>
                        <a:rPr lang="fr-FR"/>
                        <a:t>1898</a:t>
                      </a:r>
                    </a:p>
                  </a:txBody>
                  <a:tcPr anchor="ctr"/>
                </a:tc>
                <a:tc>
                  <a:txBody>
                    <a:bodyPr/>
                    <a:lstStyle/>
                    <a:p>
                      <a:pPr algn="ctr"/>
                      <a:r>
                        <a:rPr lang="fr-FR"/>
                        <a:t>Français</a:t>
                      </a:r>
                    </a:p>
                  </a:txBody>
                  <a:tcPr anchor="ctr"/>
                </a:tc>
                <a:tc>
                  <a:txBody>
                    <a:bodyPr/>
                    <a:lstStyle/>
                    <a:p>
                      <a:pPr algn="ctr"/>
                      <a:r>
                        <a:rPr lang="fr-FR" i="1"/>
                        <a:t>Jupiter et Sémélé</a:t>
                      </a:r>
                    </a:p>
                  </a:txBody>
                  <a:tcPr anchor="ctr"/>
                </a:tc>
                <a:tc>
                  <a:txBody>
                    <a:bodyPr/>
                    <a:lstStyle/>
                    <a:p>
                      <a:pPr algn="ctr"/>
                      <a:r>
                        <a:rPr lang="fr-FR"/>
                        <a:t>1894</a:t>
                      </a:r>
                    </a:p>
                  </a:txBody>
                  <a:tcPr anchor="ctr"/>
                </a:tc>
                <a:extLst>
                  <a:ext uri="{0D108BD9-81ED-4DB2-BD59-A6C34878D82A}">
                    <a16:rowId xmlns:a16="http://schemas.microsoft.com/office/drawing/2014/main" val="1609598012"/>
                  </a:ext>
                </a:extLst>
              </a:tr>
              <a:tr h="1128333">
                <a:tc>
                  <a:txBody>
                    <a:bodyPr/>
                    <a:lstStyle/>
                    <a:p>
                      <a:pPr algn="ctr"/>
                      <a:r>
                        <a:rPr lang="fr-FR"/>
                        <a:t>Odilon </a:t>
                      </a:r>
                      <a:r>
                        <a:rPr lang="fr-FR" b="1"/>
                        <a:t>Redon</a:t>
                      </a:r>
                    </a:p>
                  </a:txBody>
                  <a:tcPr anchor="ctr"/>
                </a:tc>
                <a:tc>
                  <a:txBody>
                    <a:bodyPr/>
                    <a:lstStyle/>
                    <a:p>
                      <a:pPr algn="ctr"/>
                      <a:r>
                        <a:rPr lang="fr-FR"/>
                        <a:t>1840</a:t>
                      </a:r>
                    </a:p>
                  </a:txBody>
                  <a:tcPr anchor="ctr"/>
                </a:tc>
                <a:tc>
                  <a:txBody>
                    <a:bodyPr/>
                    <a:lstStyle/>
                    <a:p>
                      <a:pPr algn="ctr"/>
                      <a:r>
                        <a:rPr lang="fr-FR"/>
                        <a:t>1916</a:t>
                      </a:r>
                    </a:p>
                  </a:txBody>
                  <a:tcPr anchor="ctr"/>
                </a:tc>
                <a:tc>
                  <a:txBody>
                    <a:bodyPr/>
                    <a:lstStyle/>
                    <a:p>
                      <a:pPr algn="ctr"/>
                      <a:r>
                        <a:rPr lang="fr-FR"/>
                        <a:t>Français</a:t>
                      </a:r>
                    </a:p>
                  </a:txBody>
                  <a:tcPr anchor="ctr"/>
                </a:tc>
                <a:tc>
                  <a:txBody>
                    <a:bodyPr/>
                    <a:lstStyle/>
                    <a:p>
                      <a:pPr algn="ctr"/>
                      <a:r>
                        <a:rPr lang="fr-FR" i="1"/>
                        <a:t>La barque mystique</a:t>
                      </a:r>
                    </a:p>
                  </a:txBody>
                  <a:tcPr anchor="ctr"/>
                </a:tc>
                <a:tc>
                  <a:txBody>
                    <a:bodyPr/>
                    <a:lstStyle/>
                    <a:p>
                      <a:pPr algn="ctr"/>
                      <a:r>
                        <a:rPr lang="fr-FR"/>
                        <a:t>1892</a:t>
                      </a:r>
                    </a:p>
                  </a:txBody>
                  <a:tcPr anchor="ctr"/>
                </a:tc>
                <a:extLst>
                  <a:ext uri="{0D108BD9-81ED-4DB2-BD59-A6C34878D82A}">
                    <a16:rowId xmlns:a16="http://schemas.microsoft.com/office/drawing/2014/main" val="3378926549"/>
                  </a:ext>
                </a:extLst>
              </a:tr>
              <a:tr h="1128333">
                <a:tc>
                  <a:txBody>
                    <a:bodyPr/>
                    <a:lstStyle/>
                    <a:p>
                      <a:pPr algn="ctr"/>
                      <a:r>
                        <a:rPr lang="fr-FR"/>
                        <a:t>Fernand </a:t>
                      </a:r>
                      <a:r>
                        <a:rPr lang="fr-FR" b="1"/>
                        <a:t>Khnopff</a:t>
                      </a:r>
                    </a:p>
                  </a:txBody>
                  <a:tcPr anchor="ctr"/>
                </a:tc>
                <a:tc>
                  <a:txBody>
                    <a:bodyPr/>
                    <a:lstStyle/>
                    <a:p>
                      <a:pPr algn="ctr"/>
                      <a:r>
                        <a:rPr lang="fr-FR"/>
                        <a:t>1858</a:t>
                      </a:r>
                    </a:p>
                  </a:txBody>
                  <a:tcPr anchor="ctr"/>
                </a:tc>
                <a:tc>
                  <a:txBody>
                    <a:bodyPr/>
                    <a:lstStyle/>
                    <a:p>
                      <a:pPr algn="ctr"/>
                      <a:r>
                        <a:rPr lang="fr-FR"/>
                        <a:t>1921</a:t>
                      </a:r>
                    </a:p>
                  </a:txBody>
                  <a:tcPr anchor="ctr"/>
                </a:tc>
                <a:tc>
                  <a:txBody>
                    <a:bodyPr/>
                    <a:lstStyle/>
                    <a:p>
                      <a:pPr algn="ctr"/>
                      <a:r>
                        <a:rPr lang="fr-FR"/>
                        <a:t>Belge</a:t>
                      </a:r>
                    </a:p>
                  </a:txBody>
                  <a:tcPr anchor="ctr"/>
                </a:tc>
                <a:tc>
                  <a:txBody>
                    <a:bodyPr/>
                    <a:lstStyle/>
                    <a:p>
                      <a:pPr algn="ctr"/>
                      <a:r>
                        <a:rPr lang="fr-FR" i="1"/>
                        <a:t>Le Cauchemar</a:t>
                      </a:r>
                    </a:p>
                  </a:txBody>
                  <a:tcPr anchor="ctr"/>
                </a:tc>
                <a:tc>
                  <a:txBody>
                    <a:bodyPr/>
                    <a:lstStyle/>
                    <a:p>
                      <a:pPr algn="ctr"/>
                      <a:r>
                        <a:rPr lang="fr-FR"/>
                        <a:t>1884</a:t>
                      </a:r>
                    </a:p>
                  </a:txBody>
                  <a:tcPr anchor="ctr"/>
                </a:tc>
                <a:extLst>
                  <a:ext uri="{0D108BD9-81ED-4DB2-BD59-A6C34878D82A}">
                    <a16:rowId xmlns:a16="http://schemas.microsoft.com/office/drawing/2014/main" val="185144095"/>
                  </a:ext>
                </a:extLst>
              </a:tr>
              <a:tr h="1128333">
                <a:tc>
                  <a:txBody>
                    <a:bodyPr/>
                    <a:lstStyle/>
                    <a:p>
                      <a:pPr algn="ctr"/>
                      <a:r>
                        <a:rPr lang="fr-FR"/>
                        <a:t>Edvard </a:t>
                      </a:r>
                      <a:r>
                        <a:rPr lang="fr-FR" b="1"/>
                        <a:t>Munch</a:t>
                      </a:r>
                    </a:p>
                  </a:txBody>
                  <a:tcPr anchor="ctr"/>
                </a:tc>
                <a:tc>
                  <a:txBody>
                    <a:bodyPr/>
                    <a:lstStyle/>
                    <a:p>
                      <a:pPr algn="ctr"/>
                      <a:r>
                        <a:rPr lang="fr-FR"/>
                        <a:t>1863</a:t>
                      </a:r>
                    </a:p>
                  </a:txBody>
                  <a:tcPr anchor="ctr"/>
                </a:tc>
                <a:tc>
                  <a:txBody>
                    <a:bodyPr/>
                    <a:lstStyle/>
                    <a:p>
                      <a:pPr algn="ctr"/>
                      <a:r>
                        <a:rPr lang="fr-FR"/>
                        <a:t>1944</a:t>
                      </a:r>
                    </a:p>
                  </a:txBody>
                  <a:tcPr anchor="ctr"/>
                </a:tc>
                <a:tc>
                  <a:txBody>
                    <a:bodyPr/>
                    <a:lstStyle/>
                    <a:p>
                      <a:pPr algn="ctr"/>
                      <a:r>
                        <a:rPr lang="fr-FR"/>
                        <a:t>Norvégien</a:t>
                      </a:r>
                    </a:p>
                  </a:txBody>
                  <a:tcPr anchor="ctr"/>
                </a:tc>
                <a:tc>
                  <a:txBody>
                    <a:bodyPr/>
                    <a:lstStyle/>
                    <a:p>
                      <a:pPr algn="ctr"/>
                      <a:r>
                        <a:rPr lang="fr-FR" i="1"/>
                        <a:t>Le Cri</a:t>
                      </a:r>
                    </a:p>
                  </a:txBody>
                  <a:tcPr anchor="ctr"/>
                </a:tc>
                <a:tc>
                  <a:txBody>
                    <a:bodyPr/>
                    <a:lstStyle/>
                    <a:p>
                      <a:pPr algn="ctr"/>
                      <a:r>
                        <a:rPr lang="fr-FR"/>
                        <a:t>1893</a:t>
                      </a:r>
                    </a:p>
                  </a:txBody>
                  <a:tcPr anchor="ctr"/>
                </a:tc>
                <a:extLst>
                  <a:ext uri="{0D108BD9-81ED-4DB2-BD59-A6C34878D82A}">
                    <a16:rowId xmlns:a16="http://schemas.microsoft.com/office/drawing/2014/main" val="3024596139"/>
                  </a:ext>
                </a:extLst>
              </a:tr>
              <a:tr h="1128333">
                <a:tc>
                  <a:txBody>
                    <a:bodyPr/>
                    <a:lstStyle/>
                    <a:p>
                      <a:pPr algn="ctr"/>
                      <a:r>
                        <a:rPr lang="fr-FR"/>
                        <a:t>Arnold </a:t>
                      </a:r>
                      <a:r>
                        <a:rPr lang="fr-FR" b="1"/>
                        <a:t>Böcklin</a:t>
                      </a:r>
                    </a:p>
                  </a:txBody>
                  <a:tcPr anchor="ctr"/>
                </a:tc>
                <a:tc>
                  <a:txBody>
                    <a:bodyPr/>
                    <a:lstStyle/>
                    <a:p>
                      <a:pPr algn="ctr"/>
                      <a:r>
                        <a:rPr lang="fr-FR"/>
                        <a:t>1827</a:t>
                      </a:r>
                    </a:p>
                  </a:txBody>
                  <a:tcPr anchor="ctr"/>
                </a:tc>
                <a:tc>
                  <a:txBody>
                    <a:bodyPr/>
                    <a:lstStyle/>
                    <a:p>
                      <a:pPr algn="ctr"/>
                      <a:r>
                        <a:rPr lang="fr-FR"/>
                        <a:t>1901</a:t>
                      </a:r>
                    </a:p>
                  </a:txBody>
                  <a:tcPr anchor="ctr"/>
                </a:tc>
                <a:tc>
                  <a:txBody>
                    <a:bodyPr/>
                    <a:lstStyle/>
                    <a:p>
                      <a:pPr algn="ctr"/>
                      <a:r>
                        <a:rPr lang="fr-FR"/>
                        <a:t>Suisse</a:t>
                      </a:r>
                    </a:p>
                  </a:txBody>
                  <a:tcPr anchor="ctr"/>
                </a:tc>
                <a:tc>
                  <a:txBody>
                    <a:bodyPr/>
                    <a:lstStyle/>
                    <a:p>
                      <a:pPr algn="ctr"/>
                      <a:r>
                        <a:rPr lang="fr-FR" i="1"/>
                        <a:t>L'Île des morts</a:t>
                      </a:r>
                    </a:p>
                  </a:txBody>
                  <a:tcPr anchor="ctr"/>
                </a:tc>
                <a:tc>
                  <a:txBody>
                    <a:bodyPr/>
                    <a:lstStyle/>
                    <a:p>
                      <a:pPr algn="ctr"/>
                      <a:r>
                        <a:rPr lang="fr-FR"/>
                        <a:t>1880</a:t>
                      </a:r>
                    </a:p>
                  </a:txBody>
                  <a:tcPr anchor="ctr"/>
                </a:tc>
                <a:extLst>
                  <a:ext uri="{0D108BD9-81ED-4DB2-BD59-A6C34878D82A}">
                    <a16:rowId xmlns:a16="http://schemas.microsoft.com/office/drawing/2014/main" val="1439729769"/>
                  </a:ext>
                </a:extLst>
              </a:tr>
            </a:tbl>
          </a:graphicData>
        </a:graphic>
      </p:graphicFrame>
      <p:sp>
        <p:nvSpPr>
          <p:cNvPr id="6" name="ZoneTexte 5">
            <a:extLst>
              <a:ext uri="{FF2B5EF4-FFF2-40B4-BE49-F238E27FC236}">
                <a16:creationId xmlns:a16="http://schemas.microsoft.com/office/drawing/2014/main" id="{7F643D9F-0209-1FB1-E8F2-405567CB8C0A}"/>
              </a:ext>
            </a:extLst>
          </p:cNvPr>
          <p:cNvSpPr txBox="1"/>
          <p:nvPr/>
        </p:nvSpPr>
        <p:spPr>
          <a:xfrm>
            <a:off x="8552718" y="551289"/>
            <a:ext cx="3308105" cy="5755422"/>
          </a:xfrm>
          <a:prstGeom prst="rect">
            <a:avLst/>
          </a:prstGeom>
          <a:noFill/>
        </p:spPr>
        <p:txBody>
          <a:bodyPr wrap="square">
            <a:spAutoFit/>
          </a:bodyPr>
          <a:lstStyle/>
          <a:p>
            <a:r>
              <a:rPr lang="fr-FR" sz="1600" b="1"/>
              <a:t>Le mouvement symboliste </a:t>
            </a:r>
            <a:r>
              <a:rPr lang="fr-FR" sz="1600"/>
              <a:t>est étroitement lié à la littérature fantastique. Les artistes symbolistes se sont inspirés des thèmes et des motifs fantastiques présents dans la littérature, tels que les rêves, les cauchemars, les monstres, les fantômes, les fées, etc. Ils ont également utilisé des éléments surnaturels et mystiques pour créer des œuvres d'art évocatrices et mystérieuses.</a:t>
            </a:r>
          </a:p>
          <a:p>
            <a:r>
              <a:rPr lang="fr-FR" sz="1600"/>
              <a:t>Cependant, les artistes symbolistes ont exploré une grande variété de thèmes : la spiritualité, la mythologie, la nature, l'amour et la mort. Leurs œuvres sont souvent caractérisées par un style évocateur, allégorique et émotionnel, qui vise à exprimer des idées et des émotions profondes plutôt que de simplement représenter la réalité de manière objective.</a:t>
            </a:r>
          </a:p>
        </p:txBody>
      </p:sp>
    </p:spTree>
    <p:extLst>
      <p:ext uri="{BB962C8B-B14F-4D97-AF65-F5344CB8AC3E}">
        <p14:creationId xmlns:p14="http://schemas.microsoft.com/office/powerpoint/2010/main" val="3017361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Chronologie</a:t>
            </a:r>
          </a:p>
        </p:txBody>
      </p:sp>
      <p:sp>
        <p:nvSpPr>
          <p:cNvPr id="4" name="Rectangle 3"/>
          <p:cNvSpPr/>
          <p:nvPr/>
        </p:nvSpPr>
        <p:spPr>
          <a:xfrm>
            <a:off x="7356762" y="365125"/>
            <a:ext cx="4678882" cy="6324808"/>
          </a:xfrm>
          <a:prstGeom prst="rect">
            <a:avLst/>
          </a:prstGeom>
        </p:spPr>
        <p:txBody>
          <a:bodyPr wrap="square">
            <a:spAutoFit/>
          </a:bodyPr>
          <a:lstStyle/>
          <a:p>
            <a:r>
              <a:rPr lang="fr-FR" sz="1500"/>
              <a:t>• 15 août </a:t>
            </a:r>
            <a:r>
              <a:rPr lang="fr-FR" sz="1500">
                <a:solidFill>
                  <a:srgbClr val="FF0000"/>
                </a:solidFill>
              </a:rPr>
              <a:t>1769</a:t>
            </a:r>
            <a:r>
              <a:rPr lang="fr-FR" sz="1500"/>
              <a:t> : naissance de Napoléon Bonaparte</a:t>
            </a:r>
          </a:p>
          <a:p>
            <a:r>
              <a:rPr lang="fr-FR" sz="1500"/>
              <a:t>• 18 décembre 1793 : fin du siège de Toulon</a:t>
            </a:r>
          </a:p>
          <a:p>
            <a:r>
              <a:rPr lang="fr-FR" sz="1500"/>
              <a:t>• 5 octobre 1795 : insurrection de Vendémiaire</a:t>
            </a:r>
          </a:p>
          <a:p>
            <a:r>
              <a:rPr lang="fr-FR" sz="1500"/>
              <a:t>• 18 octobre 1797 : traité de Campoformio</a:t>
            </a:r>
          </a:p>
          <a:p>
            <a:r>
              <a:rPr lang="fr-FR" sz="1500"/>
              <a:t>• 21 juillet 1798 : bataille des Pyramides</a:t>
            </a:r>
          </a:p>
          <a:p>
            <a:r>
              <a:rPr lang="fr-FR" sz="1500"/>
              <a:t>• 9 novembre 1799 : coup d'État du Dix-Huit Brumaire</a:t>
            </a:r>
          </a:p>
          <a:p>
            <a:r>
              <a:rPr lang="fr-FR" sz="1500"/>
              <a:t>• 25 mars 1802 : paix d'Amiens</a:t>
            </a:r>
          </a:p>
          <a:p>
            <a:r>
              <a:rPr lang="fr-FR" sz="1500"/>
              <a:t>• 8 avril 1802 : signature du Concordat</a:t>
            </a:r>
          </a:p>
          <a:p>
            <a:r>
              <a:rPr lang="fr-FR" sz="1500"/>
              <a:t>• 19 mai 1802 : création de la Légion d'Honneur</a:t>
            </a:r>
          </a:p>
          <a:p>
            <a:r>
              <a:rPr lang="fr-FR" sz="1500"/>
              <a:t>• 20 mai 1802 : Bonaparte rétablit l'esclavage</a:t>
            </a:r>
          </a:p>
          <a:p>
            <a:r>
              <a:rPr lang="fr-FR" sz="1500"/>
              <a:t>• 2 août </a:t>
            </a:r>
            <a:r>
              <a:rPr lang="fr-FR" sz="1500">
                <a:solidFill>
                  <a:srgbClr val="FF0000"/>
                </a:solidFill>
              </a:rPr>
              <a:t>1802</a:t>
            </a:r>
            <a:r>
              <a:rPr lang="fr-FR" sz="1500"/>
              <a:t> : plébiscite pour un Consulat à vie</a:t>
            </a:r>
          </a:p>
          <a:p>
            <a:r>
              <a:rPr lang="fr-FR" sz="1500"/>
              <a:t>• 21 mars 1804 : promulgation du Code Civil</a:t>
            </a:r>
          </a:p>
          <a:p>
            <a:r>
              <a:rPr lang="fr-FR" sz="1500"/>
              <a:t>• 21 mars 1804 : exécution du duc d'Enghien</a:t>
            </a:r>
          </a:p>
          <a:p>
            <a:r>
              <a:rPr lang="fr-FR" sz="1500"/>
              <a:t>• 18 mai 1804 : fondation de l'Empire</a:t>
            </a:r>
          </a:p>
          <a:p>
            <a:r>
              <a:rPr lang="fr-FR" sz="1500"/>
              <a:t>• 19 mai 1804 : des maréchaux pour l'Empire</a:t>
            </a:r>
          </a:p>
          <a:p>
            <a:r>
              <a:rPr lang="fr-FR" sz="1500"/>
              <a:t>• 2 décembre </a:t>
            </a:r>
            <a:r>
              <a:rPr lang="fr-FR" sz="1500">
                <a:solidFill>
                  <a:srgbClr val="FF0000"/>
                </a:solidFill>
              </a:rPr>
              <a:t>1804</a:t>
            </a:r>
            <a:r>
              <a:rPr lang="fr-FR" sz="1500"/>
              <a:t> : sacre de Napoléon Ier</a:t>
            </a:r>
          </a:p>
          <a:p>
            <a:r>
              <a:rPr lang="fr-FR" sz="1500"/>
              <a:t>• 29 août 1805 : naissance de la Grande Armée</a:t>
            </a:r>
          </a:p>
          <a:p>
            <a:r>
              <a:rPr lang="fr-FR" sz="1500"/>
              <a:t>• 2 décembre 1805 : le soleil d'Austerlitz</a:t>
            </a:r>
          </a:p>
          <a:p>
            <a:r>
              <a:rPr lang="fr-FR" sz="1500"/>
              <a:t>• 21 novembre 1806 : Blocus continental</a:t>
            </a:r>
          </a:p>
          <a:p>
            <a:r>
              <a:rPr lang="fr-FR" sz="1500"/>
              <a:t>• 7 juillet 1807 : traité de Tilsit</a:t>
            </a:r>
          </a:p>
          <a:p>
            <a:r>
              <a:rPr lang="fr-FR" sz="1500"/>
              <a:t>• 17 mars 1808 : création des consistoires israélites</a:t>
            </a:r>
          </a:p>
          <a:p>
            <a:r>
              <a:rPr lang="fr-FR" sz="1500"/>
              <a:t>• 2 mai 1808 : soulèvement de Madrid</a:t>
            </a:r>
          </a:p>
          <a:p>
            <a:r>
              <a:rPr lang="fr-FR" sz="1500"/>
              <a:t>• 2 avril </a:t>
            </a:r>
            <a:r>
              <a:rPr lang="fr-FR" sz="1500">
                <a:solidFill>
                  <a:srgbClr val="FF0000"/>
                </a:solidFill>
              </a:rPr>
              <a:t>1810</a:t>
            </a:r>
            <a:r>
              <a:rPr lang="fr-FR" sz="1500"/>
              <a:t> : mariage de Napoléon et Marie-Louise</a:t>
            </a:r>
          </a:p>
          <a:p>
            <a:r>
              <a:rPr lang="fr-FR" sz="1500"/>
              <a:t>• 20 mars 1811 : naissance de l'Aiglon</a:t>
            </a:r>
          </a:p>
          <a:p>
            <a:r>
              <a:rPr lang="fr-FR" sz="1500"/>
              <a:t>• 26 novembre 1812 : traversée de la Bérézina</a:t>
            </a:r>
          </a:p>
          <a:p>
            <a:r>
              <a:rPr lang="fr-FR" sz="1500"/>
              <a:t>• 18 juin 1815 : crépuscule à Waterloo</a:t>
            </a:r>
          </a:p>
          <a:p>
            <a:r>
              <a:rPr lang="fr-FR" sz="1500"/>
              <a:t>• 5 mai </a:t>
            </a:r>
            <a:r>
              <a:rPr lang="fr-FR" sz="1500">
                <a:solidFill>
                  <a:srgbClr val="FF0000"/>
                </a:solidFill>
              </a:rPr>
              <a:t>1821</a:t>
            </a:r>
            <a:r>
              <a:rPr lang="fr-FR" sz="1500"/>
              <a:t> : mort de Napoléon à Sainte-Hélène</a:t>
            </a:r>
          </a:p>
        </p:txBody>
      </p:sp>
      <p:sp>
        <p:nvSpPr>
          <p:cNvPr id="7" name="ZoneTexte 6"/>
          <p:cNvSpPr txBox="1"/>
          <p:nvPr/>
        </p:nvSpPr>
        <p:spPr>
          <a:xfrm>
            <a:off x="5460221" y="457423"/>
            <a:ext cx="1888177" cy="2585323"/>
          </a:xfrm>
          <a:prstGeom prst="rect">
            <a:avLst/>
          </a:prstGeom>
          <a:noFill/>
        </p:spPr>
        <p:txBody>
          <a:bodyPr wrap="square" rtlCol="0">
            <a:spAutoFit/>
          </a:bodyPr>
          <a:lstStyle/>
          <a:p>
            <a:pPr algn="ctr"/>
            <a:r>
              <a:rPr lang="fr-FR">
                <a:solidFill>
                  <a:srgbClr val="FF0000"/>
                </a:solidFill>
              </a:rPr>
              <a:t>1793</a:t>
            </a:r>
            <a:r>
              <a:rPr lang="fr-FR"/>
              <a:t> : 24 ans</a:t>
            </a:r>
          </a:p>
          <a:p>
            <a:pPr algn="ctr"/>
            <a:endParaRPr lang="fr-FR"/>
          </a:p>
          <a:p>
            <a:pPr algn="ctr"/>
            <a:r>
              <a:rPr lang="fr-FR">
                <a:solidFill>
                  <a:srgbClr val="FF0000"/>
                </a:solidFill>
              </a:rPr>
              <a:t>1802</a:t>
            </a:r>
            <a:r>
              <a:rPr lang="fr-FR"/>
              <a:t> : 33 ans</a:t>
            </a:r>
          </a:p>
          <a:p>
            <a:pPr algn="ctr"/>
            <a:endParaRPr lang="fr-FR"/>
          </a:p>
          <a:p>
            <a:pPr algn="ctr"/>
            <a:r>
              <a:rPr lang="fr-FR">
                <a:solidFill>
                  <a:srgbClr val="FF0000"/>
                </a:solidFill>
              </a:rPr>
              <a:t>1804</a:t>
            </a:r>
            <a:r>
              <a:rPr lang="fr-FR"/>
              <a:t> : 35 ans</a:t>
            </a:r>
          </a:p>
          <a:p>
            <a:pPr algn="ctr"/>
            <a:endParaRPr lang="fr-FR"/>
          </a:p>
          <a:p>
            <a:pPr algn="ctr"/>
            <a:r>
              <a:rPr lang="fr-FR">
                <a:solidFill>
                  <a:srgbClr val="FF0000"/>
                </a:solidFill>
              </a:rPr>
              <a:t>1810</a:t>
            </a:r>
            <a:r>
              <a:rPr lang="fr-FR"/>
              <a:t> : 41 ans</a:t>
            </a:r>
          </a:p>
          <a:p>
            <a:pPr algn="ctr"/>
            <a:endParaRPr lang="fr-FR"/>
          </a:p>
          <a:p>
            <a:pPr algn="ctr"/>
            <a:r>
              <a:rPr lang="fr-FR">
                <a:solidFill>
                  <a:srgbClr val="FF0000"/>
                </a:solidFill>
              </a:rPr>
              <a:t>1821</a:t>
            </a:r>
            <a:r>
              <a:rPr lang="fr-FR"/>
              <a:t> : 52 ans </a:t>
            </a:r>
          </a:p>
        </p:txBody>
      </p:sp>
      <p:pic>
        <p:nvPicPr>
          <p:cNvPr id="13" name="Image 12"/>
          <p:cNvPicPr>
            <a:picLocks noChangeAspect="1"/>
          </p:cNvPicPr>
          <p:nvPr/>
        </p:nvPicPr>
        <p:blipFill>
          <a:blip r:embed="rId2"/>
          <a:stretch>
            <a:fillRect/>
          </a:stretch>
        </p:blipFill>
        <p:spPr>
          <a:xfrm>
            <a:off x="117808" y="3426744"/>
            <a:ext cx="7149177" cy="3108809"/>
          </a:xfrm>
          <a:prstGeom prst="rect">
            <a:avLst/>
          </a:prstGeom>
        </p:spPr>
      </p:pic>
    </p:spTree>
    <p:extLst>
      <p:ext uri="{BB962C8B-B14F-4D97-AF65-F5344CB8AC3E}">
        <p14:creationId xmlns:p14="http://schemas.microsoft.com/office/powerpoint/2010/main" val="732158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srcRect r="14396"/>
          <a:stretch/>
        </p:blipFill>
        <p:spPr>
          <a:xfrm>
            <a:off x="0" y="0"/>
            <a:ext cx="4298868" cy="4536374"/>
          </a:xfrm>
          <a:prstGeom prst="rect">
            <a:avLst/>
          </a:prstGeom>
        </p:spPr>
      </p:pic>
      <p:sp>
        <p:nvSpPr>
          <p:cNvPr id="6" name="Rectangle 5"/>
          <p:cNvSpPr/>
          <p:nvPr/>
        </p:nvSpPr>
        <p:spPr>
          <a:xfrm>
            <a:off x="4298868" y="0"/>
            <a:ext cx="7893132" cy="6740307"/>
          </a:xfrm>
          <a:prstGeom prst="rect">
            <a:avLst/>
          </a:prstGeom>
        </p:spPr>
        <p:txBody>
          <a:bodyPr wrap="square">
            <a:spAutoFit/>
          </a:bodyPr>
          <a:lstStyle/>
          <a:p>
            <a:r>
              <a:rPr lang="fr-FR" sz="1600"/>
              <a:t>Issu de la petite noblesse corse, le futur Empereur des Français a vingt ans quand débute la Révolution française. Il est alors lieutenant d'artillerie. L'entrée de la France dans la guerre, en 1792, lui permet de démontrer ses talents de chef et de stratège.</a:t>
            </a:r>
          </a:p>
          <a:p>
            <a:endParaRPr lang="fr-FR" sz="1600"/>
          </a:p>
          <a:p>
            <a:r>
              <a:rPr lang="fr-FR" sz="1600"/>
              <a:t>Premier Consul en 1799, le jeune Corse </a:t>
            </a:r>
            <a:r>
              <a:rPr lang="fr-FR" sz="1600" b="1"/>
              <a:t>achève la</a:t>
            </a:r>
            <a:r>
              <a:rPr lang="fr-FR" sz="1600" b="1">
                <a:solidFill>
                  <a:srgbClr val="FF0000"/>
                </a:solidFill>
              </a:rPr>
              <a:t> Révolution </a:t>
            </a:r>
            <a:r>
              <a:rPr lang="fr-FR" sz="1600"/>
              <a:t>avec des réformes qui imprègnent encore notre société et notre manière de vivre. Il promulgue le </a:t>
            </a:r>
            <a:r>
              <a:rPr lang="fr-FR" sz="1600">
                <a:solidFill>
                  <a:srgbClr val="FF0000"/>
                </a:solidFill>
              </a:rPr>
              <a:t>Code Civil</a:t>
            </a:r>
            <a:r>
              <a:rPr lang="fr-FR" sz="1600"/>
              <a:t>,  pacifie les relations entre </a:t>
            </a:r>
            <a:r>
              <a:rPr lang="fr-FR" sz="1600">
                <a:solidFill>
                  <a:srgbClr val="FF0000"/>
                </a:solidFill>
              </a:rPr>
              <a:t>l'État français et l'Église catholique </a:t>
            </a:r>
            <a:r>
              <a:rPr lang="fr-FR" sz="1600"/>
              <a:t>et fonde la plupart des grandes institutions actuelles (</a:t>
            </a:r>
            <a:r>
              <a:rPr lang="fr-FR" sz="1600">
                <a:solidFill>
                  <a:srgbClr val="FF0000"/>
                </a:solidFill>
              </a:rPr>
              <a:t>préfets, Université, Banque de France, École polytechnique, Légion d'Honneur</a:t>
            </a:r>
            <a:r>
              <a:rPr lang="fr-FR" sz="1600"/>
              <a:t>...).</a:t>
            </a:r>
          </a:p>
          <a:p>
            <a:endParaRPr lang="fr-FR" sz="1600"/>
          </a:p>
          <a:p>
            <a:r>
              <a:rPr lang="fr-FR" sz="1600"/>
              <a:t>Il </a:t>
            </a:r>
            <a:r>
              <a:rPr lang="fr-FR" sz="1600" b="1"/>
              <a:t>lance aussi </a:t>
            </a:r>
            <a:r>
              <a:rPr lang="fr-FR" sz="1600" b="1">
                <a:solidFill>
                  <a:srgbClr val="0070C0"/>
                </a:solidFill>
              </a:rPr>
              <a:t>de grands travaux à Paris </a:t>
            </a:r>
            <a:r>
              <a:rPr lang="fr-FR" sz="1600"/>
              <a:t>dont beaucoup ne seront achevés que sous le règne de Louis-Philippe Ier : la colonne de la Grande Armée (ou colonne Vendôme), le Temple de la Gloire (aujourd’hui église de la Madeleine), les arcs de triomphe du Carrousel et de l’Étoile, Bourse, le percement de la rue de Rivoli…</a:t>
            </a:r>
          </a:p>
          <a:p>
            <a:endParaRPr lang="fr-FR" sz="1600"/>
          </a:p>
          <a:p>
            <a:r>
              <a:rPr lang="fr-FR" sz="1600"/>
              <a:t>Devenu par son sacre Empereur des Français, Napoléon porte jusqu'à </a:t>
            </a:r>
            <a:r>
              <a:rPr lang="fr-FR" sz="1600">
                <a:solidFill>
                  <a:schemeClr val="accent6">
                    <a:lumMod val="75000"/>
                  </a:schemeClr>
                </a:solidFill>
              </a:rPr>
              <a:t>Moscou</a:t>
            </a:r>
            <a:r>
              <a:rPr lang="fr-FR" sz="1600"/>
              <a:t> </a:t>
            </a:r>
            <a:r>
              <a:rPr lang="fr-FR" sz="1600" b="1"/>
              <a:t>les idées de la Révolution et du siècle des « Lumières »</a:t>
            </a:r>
            <a:r>
              <a:rPr lang="fr-FR" sz="1600"/>
              <a:t>. Par ses conquêtes, il révèle les Nations à elles-mêmes pour le meilleur et pour le pire (</a:t>
            </a:r>
            <a:r>
              <a:rPr lang="fr-FR" sz="1600">
                <a:solidFill>
                  <a:schemeClr val="accent6">
                    <a:lumMod val="75000"/>
                  </a:schemeClr>
                </a:solidFill>
              </a:rPr>
              <a:t>Italie, Espagne, Pologne, Allemagne, Russie, Égypte</a:t>
            </a:r>
            <a:r>
              <a:rPr lang="fr-FR" sz="1600"/>
              <a:t>).</a:t>
            </a:r>
          </a:p>
          <a:p>
            <a:endParaRPr lang="fr-FR" sz="1600"/>
          </a:p>
          <a:p>
            <a:r>
              <a:rPr lang="fr-FR" sz="1600"/>
              <a:t>Il renverse le vieil empire germanique et prépare l'unification de </a:t>
            </a:r>
            <a:r>
              <a:rPr lang="fr-FR" sz="1600">
                <a:solidFill>
                  <a:schemeClr val="accent6">
                    <a:lumMod val="75000"/>
                  </a:schemeClr>
                </a:solidFill>
              </a:rPr>
              <a:t>l'Allemagne du Nord</a:t>
            </a:r>
            <a:r>
              <a:rPr lang="fr-FR" sz="1600"/>
              <a:t>. Il relève aussi le nom de l'</a:t>
            </a:r>
            <a:r>
              <a:rPr lang="fr-FR" sz="1600">
                <a:solidFill>
                  <a:schemeClr val="accent6">
                    <a:lumMod val="75000"/>
                  </a:schemeClr>
                </a:solidFill>
              </a:rPr>
              <a:t>Italie</a:t>
            </a:r>
            <a:r>
              <a:rPr lang="fr-FR" sz="1600"/>
              <a:t>. Pour cette raison, « l'Italie aime et a toujours aimé Napoléon », assure l'historien Luigi Mascilli Migliorini.</a:t>
            </a:r>
          </a:p>
          <a:p>
            <a:endParaRPr lang="fr-FR" sz="1600"/>
          </a:p>
          <a:p>
            <a:r>
              <a:rPr lang="fr-FR" sz="1600">
                <a:solidFill>
                  <a:schemeClr val="accent6">
                    <a:lumMod val="75000"/>
                  </a:schemeClr>
                </a:solidFill>
              </a:rPr>
              <a:t>L'Amérique latine </a:t>
            </a:r>
            <a:r>
              <a:rPr lang="fr-FR" sz="1600"/>
              <a:t>profite de la guerre menée par les Français en </a:t>
            </a:r>
            <a:r>
              <a:rPr lang="fr-FR" sz="1600">
                <a:solidFill>
                  <a:schemeClr val="accent6">
                    <a:lumMod val="75000"/>
                  </a:schemeClr>
                </a:solidFill>
              </a:rPr>
              <a:t>Espagne</a:t>
            </a:r>
            <a:r>
              <a:rPr lang="fr-FR" sz="1600"/>
              <a:t> et au </a:t>
            </a:r>
            <a:r>
              <a:rPr lang="fr-FR" sz="1600">
                <a:solidFill>
                  <a:schemeClr val="accent6">
                    <a:lumMod val="75000"/>
                  </a:schemeClr>
                </a:solidFill>
              </a:rPr>
              <a:t>Portugal</a:t>
            </a:r>
            <a:r>
              <a:rPr lang="fr-FR" sz="1600"/>
              <a:t> pour s'émanciper. Quant à l'</a:t>
            </a:r>
            <a:r>
              <a:rPr lang="fr-FR" sz="1600">
                <a:solidFill>
                  <a:schemeClr val="accent6">
                    <a:lumMod val="75000"/>
                  </a:schemeClr>
                </a:solidFill>
              </a:rPr>
              <a:t>Angleterre</a:t>
            </a:r>
            <a:r>
              <a:rPr lang="fr-FR" sz="1600"/>
              <a:t>, ennemie héréditaire de la France, elle bâtit sur la défaite de celle-ci sa puissance à venir. Et l'on ne saurait oublier que </a:t>
            </a:r>
            <a:r>
              <a:rPr lang="fr-FR" sz="1600">
                <a:solidFill>
                  <a:schemeClr val="accent6">
                    <a:lumMod val="75000"/>
                  </a:schemeClr>
                </a:solidFill>
              </a:rPr>
              <a:t>le monde arabe </a:t>
            </a:r>
            <a:r>
              <a:rPr lang="fr-FR" sz="1600"/>
              <a:t>est sorti d'une léthargie de plusieurs siècles suite à la malheureuse expédition d'</a:t>
            </a:r>
            <a:r>
              <a:rPr lang="fr-FR" sz="1600">
                <a:solidFill>
                  <a:schemeClr val="accent6">
                    <a:lumMod val="75000"/>
                  </a:schemeClr>
                </a:solidFill>
              </a:rPr>
              <a:t>Égypte</a:t>
            </a:r>
            <a:r>
              <a:rPr lang="fr-FR" sz="1600"/>
              <a:t>.</a:t>
            </a:r>
          </a:p>
        </p:txBody>
      </p:sp>
      <p:sp>
        <p:nvSpPr>
          <p:cNvPr id="7" name="Rectangle 6"/>
          <p:cNvSpPr/>
          <p:nvPr/>
        </p:nvSpPr>
        <p:spPr>
          <a:xfrm>
            <a:off x="63335" y="5555720"/>
            <a:ext cx="4172198" cy="923330"/>
          </a:xfrm>
          <a:prstGeom prst="rect">
            <a:avLst/>
          </a:prstGeom>
        </p:spPr>
        <p:txBody>
          <a:bodyPr wrap="square">
            <a:spAutoFit/>
          </a:bodyPr>
          <a:lstStyle/>
          <a:p>
            <a:r>
              <a:rPr lang="fr-FR"/>
              <a:t>https://www.herodote.net/Ombres_et_lumieres_d_un_destin_d_exception-synthese-72-75.php</a:t>
            </a:r>
          </a:p>
        </p:txBody>
      </p:sp>
    </p:spTree>
    <p:extLst>
      <p:ext uri="{BB962C8B-B14F-4D97-AF65-F5344CB8AC3E}">
        <p14:creationId xmlns:p14="http://schemas.microsoft.com/office/powerpoint/2010/main" val="1141794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750" y="0"/>
            <a:ext cx="7419605" cy="6894195"/>
          </a:xfrm>
          <a:prstGeom prst="rect">
            <a:avLst/>
          </a:prstGeom>
          <a:solidFill>
            <a:schemeClr val="accent2">
              <a:lumMod val="20000"/>
              <a:lumOff val="80000"/>
            </a:schemeClr>
          </a:solidFill>
        </p:spPr>
        <p:txBody>
          <a:bodyPr wrap="square">
            <a:spAutoFit/>
          </a:bodyPr>
          <a:lstStyle/>
          <a:p>
            <a:r>
              <a:rPr lang="fr-FR" sz="1700"/>
              <a:t>Grâce à son art de la mise en scène, Napoléon 1er a donné à ses triomphes et à ses échecs une dimension épique que l'on peut seulement comparer à l'épopée d'Alexandre le Grand.</a:t>
            </a:r>
          </a:p>
          <a:p>
            <a:endParaRPr lang="fr-FR" sz="1700"/>
          </a:p>
          <a:p>
            <a:r>
              <a:rPr lang="fr-FR" sz="1700" b="1"/>
              <a:t>La face sombre de l'Empereur</a:t>
            </a:r>
          </a:p>
          <a:p>
            <a:endParaRPr lang="fr-FR" sz="1700"/>
          </a:p>
          <a:p>
            <a:r>
              <a:rPr lang="fr-FR" sz="1700"/>
              <a:t>Napoléon Ier apparaît aussi comme </a:t>
            </a:r>
            <a:r>
              <a:rPr lang="fr-FR" sz="1700" b="1"/>
              <a:t>un être critiquable </a:t>
            </a:r>
            <a:r>
              <a:rPr lang="fr-FR" sz="1700"/>
              <a:t>à maints égards.</a:t>
            </a:r>
          </a:p>
          <a:p>
            <a:r>
              <a:rPr lang="fr-FR" sz="1700"/>
              <a:t>Son </a:t>
            </a:r>
            <a:r>
              <a:rPr lang="fr-FR" sz="1700" b="1"/>
              <a:t>insensibilité</a:t>
            </a:r>
            <a:r>
              <a:rPr lang="fr-FR" sz="1700"/>
              <a:t> à la douleur humaine, son ascétisme et son peu d'appétence pour les plaisirs de la vie, la bonne chère et les femmes, le rapprochent de Robespierre, qu'il servit d'ailleurs avec zèle dans sa jeunesse. On a aussi reproché à Bonaparte le rétablissement de l'</a:t>
            </a:r>
            <a:r>
              <a:rPr lang="fr-FR" sz="1700" b="1"/>
              <a:t>esclavage</a:t>
            </a:r>
            <a:r>
              <a:rPr lang="fr-FR" sz="1700"/>
              <a:t> en 1802 dans les dernières colonies françaises et le mauvais sort fait au général mulâtre Alexandre Dumas, le père de l'écrivain.</a:t>
            </a:r>
          </a:p>
          <a:p>
            <a:endParaRPr lang="fr-FR" sz="1700"/>
          </a:p>
          <a:p>
            <a:r>
              <a:rPr lang="fr-FR" sz="1700"/>
              <a:t>Son </a:t>
            </a:r>
            <a:r>
              <a:rPr lang="fr-FR" sz="1700" b="1"/>
              <a:t>ambition</a:t>
            </a:r>
            <a:r>
              <a:rPr lang="fr-FR" sz="1700"/>
              <a:t>, tout entière asservie à sa propre gloire, a eu un coût élevé qui lui a valu le surnom de « l'Ogre » : au total environ </a:t>
            </a:r>
            <a:r>
              <a:rPr lang="fr-FR" sz="1700" b="1"/>
              <a:t>neuf cent mille morts</a:t>
            </a:r>
            <a:r>
              <a:rPr lang="fr-FR" sz="1700"/>
              <a:t> du fait de ses guerres. Elle l'a entraîné dans des entreprises néfastes et sans nécessité, comme en particulier la reconquête du pouvoir après son premier exil sur l'île d'Elbe (les « Cent Jours »).</a:t>
            </a:r>
          </a:p>
          <a:p>
            <a:endParaRPr lang="fr-FR" sz="1700"/>
          </a:p>
          <a:p>
            <a:r>
              <a:rPr lang="fr-FR" sz="1700"/>
              <a:t>Ces critiques, formulées dès son époque par Chateaubriand lui-même, sont reprises aujourd'hui, avec beaucoup moins de talent, par des auteurs soucieux de déboulonner les idoles. Même si elles ont un fond de vérité, Napoléon n'en demeure pas moins </a:t>
            </a:r>
            <a:r>
              <a:rPr lang="fr-FR" sz="1700" b="1"/>
              <a:t>un homme d'État exceptionnel</a:t>
            </a:r>
            <a:r>
              <a:rPr lang="fr-FR" sz="1700"/>
              <a:t>, un personnage fascinant et une source d'inspiration inépuisable pour les historiens, les romanciers et les cinéastes.</a:t>
            </a:r>
          </a:p>
        </p:txBody>
      </p:sp>
      <p:pic>
        <p:nvPicPr>
          <p:cNvPr id="3" name="Image 2"/>
          <p:cNvPicPr>
            <a:picLocks noChangeAspect="1"/>
          </p:cNvPicPr>
          <p:nvPr/>
        </p:nvPicPr>
        <p:blipFill>
          <a:blip r:embed="rId2"/>
          <a:stretch>
            <a:fillRect/>
          </a:stretch>
        </p:blipFill>
        <p:spPr>
          <a:xfrm>
            <a:off x="7420931" y="-1"/>
            <a:ext cx="4771069" cy="6894195"/>
          </a:xfrm>
          <a:prstGeom prst="rect">
            <a:avLst/>
          </a:prstGeom>
        </p:spPr>
      </p:pic>
    </p:spTree>
    <p:extLst>
      <p:ext uri="{BB962C8B-B14F-4D97-AF65-F5344CB8AC3E}">
        <p14:creationId xmlns:p14="http://schemas.microsoft.com/office/powerpoint/2010/main" val="224386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0" y="1454726"/>
            <a:ext cx="5890161" cy="4417621"/>
          </a:xfrm>
          <a:prstGeom prst="rect">
            <a:avLst/>
          </a:prstGeom>
        </p:spPr>
      </p:pic>
      <p:sp>
        <p:nvSpPr>
          <p:cNvPr id="4" name="Rectangle 3"/>
          <p:cNvSpPr/>
          <p:nvPr/>
        </p:nvSpPr>
        <p:spPr>
          <a:xfrm>
            <a:off x="6536323" y="6488668"/>
            <a:ext cx="5009513" cy="369332"/>
          </a:xfrm>
          <a:prstGeom prst="rect">
            <a:avLst/>
          </a:prstGeom>
        </p:spPr>
        <p:txBody>
          <a:bodyPr wrap="none">
            <a:spAutoFit/>
          </a:bodyPr>
          <a:lstStyle/>
          <a:p>
            <a:r>
              <a:rPr lang="fr-FR"/>
              <a:t>https://www.youtube.com/watch?v=p8NAl2q44Mk</a:t>
            </a:r>
          </a:p>
        </p:txBody>
      </p:sp>
      <p:pic>
        <p:nvPicPr>
          <p:cNvPr id="5" name="Image 4"/>
          <p:cNvPicPr>
            <a:picLocks noChangeAspect="1"/>
          </p:cNvPicPr>
          <p:nvPr/>
        </p:nvPicPr>
        <p:blipFill>
          <a:blip r:embed="rId3"/>
          <a:stretch>
            <a:fillRect/>
          </a:stretch>
        </p:blipFill>
        <p:spPr>
          <a:xfrm>
            <a:off x="5890159" y="210398"/>
            <a:ext cx="6301839" cy="3548930"/>
          </a:xfrm>
          <a:prstGeom prst="rect">
            <a:avLst/>
          </a:prstGeom>
        </p:spPr>
      </p:pic>
    </p:spTree>
    <p:extLst>
      <p:ext uri="{BB962C8B-B14F-4D97-AF65-F5344CB8AC3E}">
        <p14:creationId xmlns:p14="http://schemas.microsoft.com/office/powerpoint/2010/main" val="706909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Mouvements littéraires du XIX</a:t>
            </a:r>
            <a:r>
              <a:rPr lang="fr-FR" baseline="30000"/>
              <a:t>ème</a:t>
            </a:r>
            <a:r>
              <a:rPr lang="fr-FR"/>
              <a:t> siècle</a:t>
            </a:r>
          </a:p>
        </p:txBody>
      </p:sp>
      <p:sp>
        <p:nvSpPr>
          <p:cNvPr id="3" name="Espace réservé du contenu 2">
            <a:extLst>
              <a:ext uri="{FF2B5EF4-FFF2-40B4-BE49-F238E27FC236}">
                <a16:creationId xmlns:a16="http://schemas.microsoft.com/office/drawing/2014/main" id="{B0966E70-362F-D002-9FC5-B273344CFAC6}"/>
              </a:ext>
            </a:extLst>
          </p:cNvPr>
          <p:cNvSpPr>
            <a:spLocks noGrp="1"/>
          </p:cNvSpPr>
          <p:nvPr>
            <p:ph idx="1"/>
          </p:nvPr>
        </p:nvSpPr>
        <p:spPr/>
        <p:txBody>
          <a:bodyPr/>
          <a:lstStyle/>
          <a:p>
            <a:r>
              <a:rPr lang="fr-FR"/>
              <a:t>Le romantisme</a:t>
            </a:r>
          </a:p>
          <a:p>
            <a:r>
              <a:rPr lang="fr-FR"/>
              <a:t>Le réalisme</a:t>
            </a:r>
          </a:p>
          <a:p>
            <a:r>
              <a:rPr lang="fr-FR"/>
              <a:t>La modernité et le symbolisme</a:t>
            </a:r>
          </a:p>
          <a:p>
            <a:r>
              <a:rPr lang="fr-FR"/>
              <a:t>Le Parnasse</a:t>
            </a:r>
          </a:p>
          <a:p>
            <a:r>
              <a:rPr lang="fr-FR"/>
              <a:t>Le naturalisme</a:t>
            </a:r>
          </a:p>
          <a:p>
            <a:r>
              <a:rPr lang="fr-FR"/>
              <a:t>Le surréalisme</a:t>
            </a:r>
          </a:p>
          <a:p>
            <a:pPr marL="0" indent="0">
              <a:buNone/>
            </a:pPr>
            <a:endParaRPr lang="fr-FR"/>
          </a:p>
        </p:txBody>
      </p:sp>
    </p:spTree>
    <p:extLst>
      <p:ext uri="{BB962C8B-B14F-4D97-AF65-F5344CB8AC3E}">
        <p14:creationId xmlns:p14="http://schemas.microsoft.com/office/powerpoint/2010/main" val="3875104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821879" cy="1325563"/>
          </a:xfrm>
        </p:spPr>
        <p:txBody>
          <a:bodyPr/>
          <a:lstStyle/>
          <a:p>
            <a:r>
              <a:rPr lang="fr-FR"/>
              <a:t>Le Romantisme</a:t>
            </a:r>
          </a:p>
        </p:txBody>
      </p:sp>
      <p:sp>
        <p:nvSpPr>
          <p:cNvPr id="3" name="Espace réservé du contenu 2"/>
          <p:cNvSpPr>
            <a:spLocks noGrp="1"/>
          </p:cNvSpPr>
          <p:nvPr>
            <p:ph idx="1"/>
          </p:nvPr>
        </p:nvSpPr>
        <p:spPr>
          <a:xfrm>
            <a:off x="166255" y="1537166"/>
            <a:ext cx="6558387" cy="3581099"/>
          </a:xfrm>
        </p:spPr>
        <p:txBody>
          <a:bodyPr/>
          <a:lstStyle/>
          <a:p>
            <a:r>
              <a:rPr lang="fr-FR"/>
              <a:t>Alfonse de </a:t>
            </a:r>
            <a:r>
              <a:rPr lang="fr-FR" b="1"/>
              <a:t>Lamartine</a:t>
            </a:r>
            <a:r>
              <a:rPr lang="fr-FR"/>
              <a:t> 1790-1869</a:t>
            </a:r>
          </a:p>
          <a:p>
            <a:r>
              <a:rPr lang="fr-FR"/>
              <a:t>Alfred de </a:t>
            </a:r>
            <a:r>
              <a:rPr lang="fr-FR" b="1"/>
              <a:t>Vigny</a:t>
            </a:r>
            <a:r>
              <a:rPr lang="fr-FR"/>
              <a:t> 1797-1863</a:t>
            </a:r>
          </a:p>
          <a:p>
            <a:r>
              <a:rPr lang="fr-FR"/>
              <a:t>Victor </a:t>
            </a:r>
            <a:r>
              <a:rPr lang="fr-FR" b="1"/>
              <a:t>Hugo</a:t>
            </a:r>
            <a:r>
              <a:rPr lang="fr-FR"/>
              <a:t> 1802-1885</a:t>
            </a:r>
          </a:p>
          <a:p>
            <a:r>
              <a:rPr lang="fr-FR"/>
              <a:t>Alfred de </a:t>
            </a:r>
            <a:r>
              <a:rPr lang="fr-FR" b="1"/>
              <a:t>Musset</a:t>
            </a:r>
            <a:r>
              <a:rPr lang="fr-FR"/>
              <a:t> 1810-1857</a:t>
            </a:r>
          </a:p>
          <a:p>
            <a:r>
              <a:rPr lang="fr-FR"/>
              <a:t>Théophile </a:t>
            </a:r>
            <a:r>
              <a:rPr lang="fr-FR" b="1"/>
              <a:t>Gautier</a:t>
            </a:r>
            <a:r>
              <a:rPr lang="fr-FR"/>
              <a:t> 1811-1872</a:t>
            </a:r>
          </a:p>
          <a:p>
            <a:r>
              <a:rPr lang="fr-FR"/>
              <a:t>George </a:t>
            </a:r>
            <a:r>
              <a:rPr lang="fr-FR" b="1"/>
              <a:t>Sand</a:t>
            </a:r>
            <a:r>
              <a:rPr lang="fr-FR"/>
              <a:t> 1804-1876</a:t>
            </a:r>
          </a:p>
        </p:txBody>
      </p:sp>
      <p:pic>
        <p:nvPicPr>
          <p:cNvPr id="4" name="Image 3"/>
          <p:cNvPicPr>
            <a:picLocks noChangeAspect="1"/>
          </p:cNvPicPr>
          <p:nvPr/>
        </p:nvPicPr>
        <p:blipFill>
          <a:blip r:embed="rId2"/>
          <a:stretch>
            <a:fillRect/>
          </a:stretch>
        </p:blipFill>
        <p:spPr>
          <a:xfrm>
            <a:off x="6852046" y="0"/>
            <a:ext cx="5339953" cy="6858000"/>
          </a:xfrm>
          <a:prstGeom prst="rect">
            <a:avLst/>
          </a:prstGeom>
        </p:spPr>
      </p:pic>
      <p:sp>
        <p:nvSpPr>
          <p:cNvPr id="5" name="Rectangle 4"/>
          <p:cNvSpPr/>
          <p:nvPr/>
        </p:nvSpPr>
        <p:spPr>
          <a:xfrm>
            <a:off x="725879" y="5288339"/>
            <a:ext cx="6096000" cy="1200329"/>
          </a:xfrm>
          <a:prstGeom prst="rect">
            <a:avLst/>
          </a:prstGeom>
        </p:spPr>
        <p:txBody>
          <a:bodyPr>
            <a:spAutoFit/>
          </a:bodyPr>
          <a:lstStyle/>
          <a:p>
            <a:pPr algn="r"/>
            <a:r>
              <a:rPr lang="fr-FR" b="1"/>
              <a:t>Le voyageur au-dessus de la mer de nuages</a:t>
            </a:r>
          </a:p>
          <a:p>
            <a:pPr algn="r"/>
            <a:r>
              <a:rPr lang="fr-FR"/>
              <a:t>Caspar David Friedrich, 1818</a:t>
            </a:r>
          </a:p>
          <a:p>
            <a:pPr algn="r"/>
            <a:r>
              <a:rPr lang="fr-FR"/>
              <a:t>Huile sur toile 74.8 x 94.8 cm.</a:t>
            </a:r>
          </a:p>
          <a:p>
            <a:pPr algn="r"/>
            <a:r>
              <a:rPr lang="fr-FR"/>
              <a:t>Hambourg Kunsthalle </a:t>
            </a:r>
          </a:p>
        </p:txBody>
      </p:sp>
      <p:sp>
        <p:nvSpPr>
          <p:cNvPr id="6" name="Rectangle 5"/>
          <p:cNvSpPr/>
          <p:nvPr/>
        </p:nvSpPr>
        <p:spPr>
          <a:xfrm>
            <a:off x="2145758" y="6488668"/>
            <a:ext cx="4706288" cy="369332"/>
          </a:xfrm>
          <a:prstGeom prst="rect">
            <a:avLst/>
          </a:prstGeom>
        </p:spPr>
        <p:txBody>
          <a:bodyPr wrap="none">
            <a:spAutoFit/>
          </a:bodyPr>
          <a:lstStyle/>
          <a:p>
            <a:r>
              <a:rPr lang="fr-FR">
                <a:hlinkClick r:id="rId3"/>
              </a:rPr>
              <a:t>http://aart.online.fr/caspar_david_friedrich.htm</a:t>
            </a:r>
            <a:endParaRPr lang="fr-FR"/>
          </a:p>
        </p:txBody>
      </p:sp>
    </p:spTree>
    <p:extLst>
      <p:ext uri="{BB962C8B-B14F-4D97-AF65-F5344CB8AC3E}">
        <p14:creationId xmlns:p14="http://schemas.microsoft.com/office/powerpoint/2010/main" val="3448165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0515600" cy="1325563"/>
          </a:xfrm>
        </p:spPr>
        <p:txBody>
          <a:bodyPr/>
          <a:lstStyle/>
          <a:p>
            <a:r>
              <a:rPr lang="fr-FR"/>
              <a:t>Les romanciers et le réalisme</a:t>
            </a:r>
          </a:p>
        </p:txBody>
      </p:sp>
      <p:sp>
        <p:nvSpPr>
          <p:cNvPr id="3" name="Espace réservé du contenu 2"/>
          <p:cNvSpPr>
            <a:spLocks noGrp="1"/>
          </p:cNvSpPr>
          <p:nvPr>
            <p:ph idx="1"/>
          </p:nvPr>
        </p:nvSpPr>
        <p:spPr>
          <a:xfrm>
            <a:off x="315686" y="1310513"/>
            <a:ext cx="3177287" cy="4351338"/>
          </a:xfrm>
        </p:spPr>
        <p:txBody>
          <a:bodyPr/>
          <a:lstStyle/>
          <a:p>
            <a:r>
              <a:rPr lang="fr-FR"/>
              <a:t>Balzac</a:t>
            </a:r>
          </a:p>
          <a:p>
            <a:r>
              <a:rPr lang="fr-FR"/>
              <a:t>Stendhal</a:t>
            </a:r>
          </a:p>
          <a:p>
            <a:r>
              <a:rPr lang="fr-FR"/>
              <a:t>George Sand</a:t>
            </a:r>
          </a:p>
          <a:p>
            <a:r>
              <a:rPr lang="fr-FR"/>
              <a:t>Dumas</a:t>
            </a:r>
          </a:p>
          <a:p>
            <a:r>
              <a:rPr lang="fr-FR"/>
              <a:t>Flaubert</a:t>
            </a:r>
          </a:p>
          <a:p>
            <a:r>
              <a:rPr lang="fr-FR"/>
              <a:t>Maupassant</a:t>
            </a:r>
          </a:p>
          <a:p>
            <a:r>
              <a:rPr lang="fr-FR"/>
              <a:t>Zola</a:t>
            </a:r>
          </a:p>
        </p:txBody>
      </p:sp>
      <p:pic>
        <p:nvPicPr>
          <p:cNvPr id="4" name="Image 3"/>
          <p:cNvPicPr>
            <a:picLocks noChangeAspect="1"/>
          </p:cNvPicPr>
          <p:nvPr/>
        </p:nvPicPr>
        <p:blipFill>
          <a:blip r:embed="rId2"/>
          <a:stretch>
            <a:fillRect/>
          </a:stretch>
        </p:blipFill>
        <p:spPr>
          <a:xfrm>
            <a:off x="7118943" y="0"/>
            <a:ext cx="5068621" cy="3889169"/>
          </a:xfrm>
          <a:prstGeom prst="rect">
            <a:avLst/>
          </a:prstGeom>
        </p:spPr>
      </p:pic>
      <p:pic>
        <p:nvPicPr>
          <p:cNvPr id="5" name="Image 4"/>
          <p:cNvPicPr>
            <a:picLocks noChangeAspect="1"/>
          </p:cNvPicPr>
          <p:nvPr/>
        </p:nvPicPr>
        <p:blipFill>
          <a:blip r:embed="rId3"/>
          <a:stretch>
            <a:fillRect/>
          </a:stretch>
        </p:blipFill>
        <p:spPr>
          <a:xfrm>
            <a:off x="7121161" y="4007922"/>
            <a:ext cx="5070839" cy="2850078"/>
          </a:xfrm>
          <a:prstGeom prst="rect">
            <a:avLst/>
          </a:prstGeom>
        </p:spPr>
      </p:pic>
      <p:pic>
        <p:nvPicPr>
          <p:cNvPr id="6" name="Image 5"/>
          <p:cNvPicPr>
            <a:picLocks noChangeAspect="1"/>
          </p:cNvPicPr>
          <p:nvPr/>
        </p:nvPicPr>
        <p:blipFill>
          <a:blip r:embed="rId4"/>
          <a:stretch>
            <a:fillRect/>
          </a:stretch>
        </p:blipFill>
        <p:spPr>
          <a:xfrm>
            <a:off x="3492973" y="1825625"/>
            <a:ext cx="3497395" cy="4925497"/>
          </a:xfrm>
          <a:prstGeom prst="rect">
            <a:avLst/>
          </a:prstGeom>
        </p:spPr>
      </p:pic>
    </p:spTree>
    <p:extLst>
      <p:ext uri="{BB962C8B-B14F-4D97-AF65-F5344CB8AC3E}">
        <p14:creationId xmlns:p14="http://schemas.microsoft.com/office/powerpoint/2010/main" val="1334136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poètes </a:t>
            </a:r>
          </a:p>
        </p:txBody>
      </p:sp>
      <p:sp>
        <p:nvSpPr>
          <p:cNvPr id="3" name="Espace réservé du contenu 2"/>
          <p:cNvSpPr>
            <a:spLocks noGrp="1"/>
          </p:cNvSpPr>
          <p:nvPr>
            <p:ph idx="1"/>
          </p:nvPr>
        </p:nvSpPr>
        <p:spPr>
          <a:xfrm>
            <a:off x="838200" y="1825625"/>
            <a:ext cx="4802579" cy="4351338"/>
          </a:xfrm>
        </p:spPr>
        <p:txBody>
          <a:bodyPr/>
          <a:lstStyle/>
          <a:p>
            <a:r>
              <a:rPr lang="fr-FR">
                <a:solidFill>
                  <a:srgbClr val="FF0000"/>
                </a:solidFill>
              </a:rPr>
              <a:t>Baudelaire</a:t>
            </a:r>
          </a:p>
          <a:p>
            <a:r>
              <a:rPr lang="fr-FR"/>
              <a:t>Verlaine</a:t>
            </a:r>
          </a:p>
          <a:p>
            <a:r>
              <a:rPr lang="fr-FR"/>
              <a:t>Rimbaud</a:t>
            </a:r>
          </a:p>
          <a:p>
            <a:r>
              <a:rPr lang="fr-FR"/>
              <a:t>Mallarmé</a:t>
            </a:r>
          </a:p>
          <a:p>
            <a:r>
              <a:rPr lang="fr-FR"/>
              <a:t>Nerval</a:t>
            </a:r>
          </a:p>
        </p:txBody>
      </p:sp>
      <p:pic>
        <p:nvPicPr>
          <p:cNvPr id="4" name="Image 3"/>
          <p:cNvPicPr>
            <a:picLocks noChangeAspect="1"/>
          </p:cNvPicPr>
          <p:nvPr/>
        </p:nvPicPr>
        <p:blipFill>
          <a:blip r:embed="rId2"/>
          <a:stretch>
            <a:fillRect/>
          </a:stretch>
        </p:blipFill>
        <p:spPr>
          <a:xfrm>
            <a:off x="6689701" y="3086827"/>
            <a:ext cx="5502300" cy="3771173"/>
          </a:xfrm>
          <a:prstGeom prst="rect">
            <a:avLst/>
          </a:prstGeom>
        </p:spPr>
      </p:pic>
      <p:pic>
        <p:nvPicPr>
          <p:cNvPr id="5" name="Image 4"/>
          <p:cNvPicPr>
            <a:picLocks noChangeAspect="1"/>
          </p:cNvPicPr>
          <p:nvPr/>
        </p:nvPicPr>
        <p:blipFill>
          <a:blip r:embed="rId3"/>
          <a:stretch>
            <a:fillRect/>
          </a:stretch>
        </p:blipFill>
        <p:spPr>
          <a:xfrm>
            <a:off x="6689701" y="0"/>
            <a:ext cx="5502299" cy="3099460"/>
          </a:xfrm>
          <a:prstGeom prst="rect">
            <a:avLst/>
          </a:prstGeom>
        </p:spPr>
      </p:pic>
    </p:spTree>
    <p:extLst>
      <p:ext uri="{BB962C8B-B14F-4D97-AF65-F5344CB8AC3E}">
        <p14:creationId xmlns:p14="http://schemas.microsoft.com/office/powerpoint/2010/main" val="3609000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Paul Verlaine</a:t>
            </a:r>
          </a:p>
        </p:txBody>
      </p:sp>
      <p:pic>
        <p:nvPicPr>
          <p:cNvPr id="4" name="Image 3"/>
          <p:cNvPicPr>
            <a:picLocks noChangeAspect="1"/>
          </p:cNvPicPr>
          <p:nvPr/>
        </p:nvPicPr>
        <p:blipFill rotWithShape="1">
          <a:blip r:embed="rId2"/>
          <a:srcRect l="5170" r="5064"/>
          <a:stretch/>
        </p:blipFill>
        <p:spPr>
          <a:xfrm>
            <a:off x="1" y="4183383"/>
            <a:ext cx="7074090" cy="2674617"/>
          </a:xfrm>
          <a:prstGeom prst="rect">
            <a:avLst/>
          </a:prstGeom>
        </p:spPr>
      </p:pic>
      <p:pic>
        <p:nvPicPr>
          <p:cNvPr id="5" name="Image 4"/>
          <p:cNvPicPr>
            <a:picLocks noChangeAspect="1"/>
          </p:cNvPicPr>
          <p:nvPr/>
        </p:nvPicPr>
        <p:blipFill>
          <a:blip r:embed="rId3"/>
          <a:stretch>
            <a:fillRect/>
          </a:stretch>
        </p:blipFill>
        <p:spPr>
          <a:xfrm>
            <a:off x="7074090" y="0"/>
            <a:ext cx="5117910" cy="6858000"/>
          </a:xfrm>
          <a:prstGeom prst="rect">
            <a:avLst/>
          </a:prstGeom>
        </p:spPr>
      </p:pic>
    </p:spTree>
    <p:extLst>
      <p:ext uri="{BB962C8B-B14F-4D97-AF65-F5344CB8AC3E}">
        <p14:creationId xmlns:p14="http://schemas.microsoft.com/office/powerpoint/2010/main" val="855265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Arthur Rimbaud</a:t>
            </a:r>
          </a:p>
        </p:txBody>
      </p:sp>
      <p:pic>
        <p:nvPicPr>
          <p:cNvPr id="4" name="Image 3"/>
          <p:cNvPicPr>
            <a:picLocks noChangeAspect="1"/>
          </p:cNvPicPr>
          <p:nvPr/>
        </p:nvPicPr>
        <p:blipFill>
          <a:blip r:embed="rId2"/>
          <a:stretch>
            <a:fillRect/>
          </a:stretch>
        </p:blipFill>
        <p:spPr>
          <a:xfrm>
            <a:off x="7493331" y="-1"/>
            <a:ext cx="4698670" cy="6857367"/>
          </a:xfrm>
          <a:prstGeom prst="rect">
            <a:avLst/>
          </a:prstGeom>
        </p:spPr>
      </p:pic>
      <p:pic>
        <p:nvPicPr>
          <p:cNvPr id="5" name="Image 4"/>
          <p:cNvPicPr>
            <a:picLocks noChangeAspect="1"/>
          </p:cNvPicPr>
          <p:nvPr/>
        </p:nvPicPr>
        <p:blipFill rotWithShape="1">
          <a:blip r:embed="rId3"/>
          <a:srcRect l="50220"/>
          <a:stretch/>
        </p:blipFill>
        <p:spPr>
          <a:xfrm>
            <a:off x="3743547" y="3111334"/>
            <a:ext cx="3730223" cy="3746666"/>
          </a:xfrm>
          <a:prstGeom prst="rect">
            <a:avLst/>
          </a:prstGeom>
        </p:spPr>
      </p:pic>
      <p:pic>
        <p:nvPicPr>
          <p:cNvPr id="3" name="Image 2"/>
          <p:cNvPicPr>
            <a:picLocks noChangeAspect="1"/>
          </p:cNvPicPr>
          <p:nvPr/>
        </p:nvPicPr>
        <p:blipFill>
          <a:blip r:embed="rId4"/>
          <a:stretch>
            <a:fillRect/>
          </a:stretch>
        </p:blipFill>
        <p:spPr>
          <a:xfrm>
            <a:off x="14399" y="3933825"/>
            <a:ext cx="3714750" cy="2924175"/>
          </a:xfrm>
          <a:prstGeom prst="rect">
            <a:avLst/>
          </a:prstGeom>
        </p:spPr>
      </p:pic>
      <p:sp>
        <p:nvSpPr>
          <p:cNvPr id="6" name="Rectangle 5"/>
          <p:cNvSpPr/>
          <p:nvPr/>
        </p:nvSpPr>
        <p:spPr>
          <a:xfrm>
            <a:off x="-19562" y="3287494"/>
            <a:ext cx="3743548" cy="646331"/>
          </a:xfrm>
          <a:prstGeom prst="rect">
            <a:avLst/>
          </a:prstGeom>
        </p:spPr>
        <p:txBody>
          <a:bodyPr wrap="square">
            <a:spAutoFit/>
          </a:bodyPr>
          <a:lstStyle/>
          <a:p>
            <a:pPr algn="ctr"/>
            <a:r>
              <a:rPr lang="fr-FR"/>
              <a:t>Rimbaud à la mi-décembre 1875, rasé, par Ernest Delahaye</a:t>
            </a:r>
          </a:p>
        </p:txBody>
      </p:sp>
    </p:spTree>
    <p:extLst>
      <p:ext uri="{BB962C8B-B14F-4D97-AF65-F5344CB8AC3E}">
        <p14:creationId xmlns:p14="http://schemas.microsoft.com/office/powerpoint/2010/main" val="1799289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11875" y="0"/>
            <a:ext cx="9642764" cy="6882523"/>
          </a:xfrm>
          <a:prstGeom prst="rect">
            <a:avLst/>
          </a:prstGeom>
        </p:spPr>
      </p:pic>
      <p:sp>
        <p:nvSpPr>
          <p:cNvPr id="6" name="Rectangle 5"/>
          <p:cNvSpPr/>
          <p:nvPr/>
        </p:nvSpPr>
        <p:spPr>
          <a:xfrm>
            <a:off x="9642764" y="5079923"/>
            <a:ext cx="2549236" cy="1754326"/>
          </a:xfrm>
          <a:prstGeom prst="rect">
            <a:avLst/>
          </a:prstGeom>
        </p:spPr>
        <p:txBody>
          <a:bodyPr wrap="square">
            <a:spAutoFit/>
          </a:bodyPr>
          <a:lstStyle/>
          <a:p>
            <a:r>
              <a:rPr lang="fr-FR">
                <a:hlinkClick r:id="rId3"/>
              </a:rPr>
              <a:t>https://www.pariszigzag.fr/secret/histoire-insolite-paris/verlaine-et-rimbaud-5-anecdotes-sur-leur-passion-amoureuse</a:t>
            </a:r>
            <a:endParaRPr lang="fr-FR"/>
          </a:p>
        </p:txBody>
      </p:sp>
    </p:spTree>
    <p:extLst>
      <p:ext uri="{BB962C8B-B14F-4D97-AF65-F5344CB8AC3E}">
        <p14:creationId xmlns:p14="http://schemas.microsoft.com/office/powerpoint/2010/main" val="3628597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86401" y="6504574"/>
            <a:ext cx="6705599" cy="369332"/>
          </a:xfrm>
          <a:prstGeom prst="rect">
            <a:avLst/>
          </a:prstGeom>
        </p:spPr>
        <p:txBody>
          <a:bodyPr wrap="square">
            <a:spAutoFit/>
          </a:bodyPr>
          <a:lstStyle/>
          <a:p>
            <a:pPr algn="ctr"/>
            <a:r>
              <a:rPr lang="fr-FR"/>
              <a:t>http://rimbaudphotographe.eu/images-de-rimbaud-et-verlaine/</a:t>
            </a:r>
          </a:p>
        </p:txBody>
      </p:sp>
      <p:pic>
        <p:nvPicPr>
          <p:cNvPr id="4" name="Image 3"/>
          <p:cNvPicPr>
            <a:picLocks noChangeAspect="1"/>
          </p:cNvPicPr>
          <p:nvPr/>
        </p:nvPicPr>
        <p:blipFill rotWithShape="1">
          <a:blip r:embed="rId2"/>
          <a:srcRect l="495" t="10354" r="445" b="17579"/>
          <a:stretch/>
        </p:blipFill>
        <p:spPr>
          <a:xfrm>
            <a:off x="5486401" y="0"/>
            <a:ext cx="6705600" cy="6504574"/>
          </a:xfrm>
          <a:prstGeom prst="rect">
            <a:avLst/>
          </a:prstGeom>
        </p:spPr>
      </p:pic>
      <p:sp>
        <p:nvSpPr>
          <p:cNvPr id="6" name="Rectangle 5"/>
          <p:cNvSpPr/>
          <p:nvPr/>
        </p:nvSpPr>
        <p:spPr>
          <a:xfrm>
            <a:off x="0" y="0"/>
            <a:ext cx="5486401" cy="923330"/>
          </a:xfrm>
          <a:prstGeom prst="rect">
            <a:avLst/>
          </a:prstGeom>
        </p:spPr>
        <p:txBody>
          <a:bodyPr wrap="square">
            <a:spAutoFit/>
          </a:bodyPr>
          <a:lstStyle/>
          <a:p>
            <a:r>
              <a:rPr lang="fr-FR"/>
              <a:t>https://www.francetvinfo.fr/culture/livres/un-dessin-representant-verlaine-et-rimbaud-en-vente-chez-christie-s_4114605.html</a:t>
            </a:r>
          </a:p>
        </p:txBody>
      </p:sp>
      <p:pic>
        <p:nvPicPr>
          <p:cNvPr id="7" name="Image 6"/>
          <p:cNvPicPr>
            <a:picLocks noChangeAspect="1"/>
          </p:cNvPicPr>
          <p:nvPr/>
        </p:nvPicPr>
        <p:blipFill rotWithShape="1">
          <a:blip r:embed="rId3"/>
          <a:srcRect l="17413" r="3184" b="25116"/>
          <a:stretch/>
        </p:blipFill>
        <p:spPr>
          <a:xfrm>
            <a:off x="13647" y="909683"/>
            <a:ext cx="5445457" cy="5941494"/>
          </a:xfrm>
          <a:prstGeom prst="rect">
            <a:avLst/>
          </a:prstGeom>
        </p:spPr>
      </p:pic>
    </p:spTree>
    <p:extLst>
      <p:ext uri="{BB962C8B-B14F-4D97-AF65-F5344CB8AC3E}">
        <p14:creationId xmlns:p14="http://schemas.microsoft.com/office/powerpoint/2010/main" val="339158600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1424</Words>
  <Application>Microsoft Office PowerPoint</Application>
  <PresentationFormat>Grand écran</PresentationFormat>
  <Paragraphs>171</Paragraphs>
  <Slides>18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18</vt:i4>
      </vt:variant>
    </vt:vector>
  </HeadingPairs>
  <TitlesOfParts>
    <vt:vector size="22" baseType="lpstr">
      <vt:lpstr>Arial</vt:lpstr>
      <vt:lpstr>Calibri</vt:lpstr>
      <vt:lpstr>Calibri Light</vt:lpstr>
      <vt:lpstr>Thème Office</vt:lpstr>
      <vt:lpstr>XIX</vt:lpstr>
      <vt:lpstr>Mouvements littéraires du XIXème siècle</vt:lpstr>
      <vt:lpstr>Le Romantisme</vt:lpstr>
      <vt:lpstr>Les romanciers et le réalisme</vt:lpstr>
      <vt:lpstr>Les poètes </vt:lpstr>
      <vt:lpstr>Paul Verlaine</vt:lpstr>
      <vt:lpstr>Arthur Rimbaud</vt:lpstr>
      <vt:lpstr>Présentation PowerPoint</vt:lpstr>
      <vt:lpstr>Présentation PowerPoint</vt:lpstr>
      <vt:lpstr>Victor Hugo</vt:lpstr>
      <vt:lpstr>Présentation PowerPoint</vt:lpstr>
      <vt:lpstr>Mouvements artistiques au XIXème siècle</vt:lpstr>
      <vt:lpstr>Mouvements picturaux au XIXème siècle</vt:lpstr>
      <vt:lpstr>Présentation PowerPoint</vt:lpstr>
      <vt:lpstr>Chronologie</vt:lpstr>
      <vt:lpstr>Présentation PowerPoint</vt:lpstr>
      <vt:lpstr>Présentation PowerPoint</vt:lpstr>
      <vt:lpstr>Présentation PowerPoint</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XIX</dc:title>
  <dc:subject>http://secoursdefrancais.free.fr/Lycee</dc:subject>
  <dc:creator>Jean-Marie PETIT</dc:creator>
  <cp:lastModifiedBy>PETIT Jean-Marie</cp:lastModifiedBy>
  <cp:revision>19</cp:revision>
  <dcterms:created xsi:type="dcterms:W3CDTF">2021-09-27T04:21:27Z</dcterms:created>
  <dcterms:modified xsi:type="dcterms:W3CDTF">2023-02-22T16:35:34Z</dcterms:modified>
</cp:coreProperties>
</file>